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78" r:id="rId6"/>
    <p:sldId id="261" r:id="rId7"/>
    <p:sldId id="306" r:id="rId8"/>
    <p:sldId id="260" r:id="rId9"/>
    <p:sldId id="267" r:id="rId10"/>
    <p:sldId id="279" r:id="rId11"/>
    <p:sldId id="268" r:id="rId12"/>
    <p:sldId id="312" r:id="rId13"/>
    <p:sldId id="303" r:id="rId14"/>
    <p:sldId id="284" r:id="rId15"/>
    <p:sldId id="280" r:id="rId16"/>
    <p:sldId id="271" r:id="rId17"/>
    <p:sldId id="291" r:id="rId18"/>
    <p:sldId id="285" r:id="rId19"/>
    <p:sldId id="289" r:id="rId20"/>
    <p:sldId id="275" r:id="rId21"/>
    <p:sldId id="274" r:id="rId22"/>
    <p:sldId id="277" r:id="rId23"/>
    <p:sldId id="286" r:id="rId24"/>
    <p:sldId id="283" r:id="rId25"/>
    <p:sldId id="292" r:id="rId26"/>
    <p:sldId id="295" r:id="rId27"/>
    <p:sldId id="294" r:id="rId28"/>
    <p:sldId id="293" r:id="rId29"/>
    <p:sldId id="300" r:id="rId30"/>
    <p:sldId id="264" r:id="rId31"/>
    <p:sldId id="266" r:id="rId32"/>
    <p:sldId id="298" r:id="rId33"/>
    <p:sldId id="297" r:id="rId34"/>
    <p:sldId id="276" r:id="rId35"/>
    <p:sldId id="287" r:id="rId36"/>
    <p:sldId id="296" r:id="rId37"/>
    <p:sldId id="269" r:id="rId38"/>
    <p:sldId id="299" r:id="rId39"/>
    <p:sldId id="304" r:id="rId40"/>
    <p:sldId id="282" r:id="rId41"/>
    <p:sldId id="270" r:id="rId42"/>
    <p:sldId id="301" r:id="rId43"/>
    <p:sldId id="302" r:id="rId44"/>
    <p:sldId id="272" r:id="rId45"/>
    <p:sldId id="305" r:id="rId46"/>
    <p:sldId id="309" r:id="rId47"/>
    <p:sldId id="311" r:id="rId48"/>
    <p:sldId id="310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235" autoAdjust="0"/>
  </p:normalViewPr>
  <p:slideViewPr>
    <p:cSldViewPr snapToGrid="0">
      <p:cViewPr varScale="1">
        <p:scale>
          <a:sx n="58" d="100"/>
          <a:sy n="58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07E25-6E49-4378-AFF3-90C8FC1738CC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CE117-4C24-4798-AC4F-966892E85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0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中川 裕 </a:t>
            </a:r>
            <a:r>
              <a:rPr lang="en-US" altLang="zh-TW" dirty="0" smtClean="0"/>
              <a:t>(2013) </a:t>
            </a:r>
            <a:r>
              <a:rPr lang="en-US" altLang="ja-JP" dirty="0" smtClean="0"/>
              <a:t>CD</a:t>
            </a:r>
            <a:r>
              <a:rPr lang="ja-JP" altLang="en-US" dirty="0" smtClean="0"/>
              <a:t>付 ニューエクスプレス アイヌ語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93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栗原 薫</a:t>
            </a:r>
            <a:r>
              <a:rPr lang="en-US" altLang="zh-TW" dirty="0" smtClean="0"/>
              <a:t>,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Marjut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Kouri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(2002) </a:t>
            </a:r>
            <a:r>
              <a:rPr lang="ja-JP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フィンランド語が面白いほど身につく本</a:t>
            </a:r>
            <a:r>
              <a:rPr lang="en-US" altLang="ja-JP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―ABC</a:t>
            </a:r>
            <a:r>
              <a:rPr lang="ja-JP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から旅行会話までマスターできる </a:t>
            </a:r>
            <a:r>
              <a:rPr lang="en-US" altLang="ja-JP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ja-JP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語学 入門の入門シリーズ</a:t>
            </a:r>
            <a:r>
              <a:rPr lang="en-US" altLang="ja-JP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84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G. L.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Renck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(1977)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Yagaria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Dictionary with English Index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G. L.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Renck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(1975) A Grammar of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Yagaria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17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Kinship terms</a:t>
            </a:r>
          </a:p>
          <a:p>
            <a:r>
              <a:rPr lang="cy-GB" dirty="0" smtClean="0"/>
              <a:t>Close relations</a:t>
            </a:r>
          </a:p>
          <a:p>
            <a:r>
              <a:rPr lang="cy-GB" dirty="0" smtClean="0"/>
              <a:t>Names</a:t>
            </a:r>
          </a:p>
          <a:p>
            <a:r>
              <a:rPr lang="cy-GB" dirty="0" smtClean="0"/>
              <a:t>Culture-related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440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Wim Jansen</a:t>
            </a:r>
            <a:r>
              <a:rPr lang="cy-GB" baseline="0" dirty="0" smtClean="0"/>
              <a:t> (2002) Beginner's Basque</a:t>
            </a:r>
          </a:p>
          <a:p>
            <a:r>
              <a:rPr lang="cy-GB" baseline="0" dirty="0" smtClean="0"/>
              <a:t>Alan R. King, Begotxu Olaizola Elordi (1996) Colloquial Basque: A Complete Language Course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67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1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Applicative voice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 promotes IO to DO (Oblique to core object)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871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Dixon, R.M.W. (1994).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Ergativity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Cambridge: Cambridge University Press. p. 146.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126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https://en.wikipedia.org/wiki/Animacy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12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Fred Carlson (2002) Finnish</a:t>
            </a:r>
            <a:r>
              <a:rPr lang="cy-GB" baseline="0" dirty="0" smtClean="0"/>
              <a:t> An Essential Gramar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24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akerbeltz.org/</a:t>
            </a:r>
          </a:p>
          <a:p>
            <a:r>
              <a:rPr lang="en-GB" dirty="0" smtClean="0"/>
              <a:t>https://learngaelic.net/index.jsp	</a:t>
            </a:r>
          </a:p>
          <a:p>
            <a:r>
              <a:rPr lang="en-GB" dirty="0" smtClean="0"/>
              <a:t>https://gaelicgrammar.org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4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謝富惠 </a:t>
            </a:r>
            <a:r>
              <a:rPr lang="en-US" altLang="zh-TW" dirty="0" smtClean="0"/>
              <a:t>(2016)</a:t>
            </a:r>
            <a:r>
              <a:rPr lang="zh-TW" altLang="en-US" dirty="0" smtClean="0"/>
              <a:t> 臺灣南島語言叢書</a:t>
            </a:r>
            <a:r>
              <a:rPr lang="en-US" altLang="zh-TW" dirty="0" smtClean="0"/>
              <a:t>11</a:t>
            </a:r>
            <a:r>
              <a:rPr lang="zh-TW" altLang="en-US" dirty="0" smtClean="0"/>
              <a:t>噶瑪蘭語語法概論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382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942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Minnan:</a:t>
            </a:r>
            <a:r>
              <a:rPr lang="cy-GB" baseline="0" dirty="0" smtClean="0"/>
              <a:t> Assign # to end of XPs</a:t>
            </a:r>
            <a:r>
              <a:rPr lang="en-GB" baseline="0" dirty="0" smtClean="0"/>
              <a:t>, except where XP is an adjunct c-commanding its head.</a:t>
            </a:r>
          </a:p>
          <a:p>
            <a:r>
              <a:rPr lang="cy-GB" baseline="0" dirty="0" smtClean="0"/>
              <a:t>	Matthew Y. Chen (2007)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Tone Sandhi: Patterns across Chinese Dialects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p. 440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C-commanding: (N1 c-commands N2)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1) “N1 and N2 don’t dominate each other” or “the lowest branching node dominating N1 also dominates N2”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2) “X1, which immediately dominates N1, dominates N2” or  “N2 is dominated by X2 which immediately dominates X1 and X1, X2 are in the same category”</a:t>
            </a:r>
          </a:p>
          <a:p>
            <a:endParaRPr lang="cy-GB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 tone sandhi patterns: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Lowering, Raising (H</a:t>
            </a:r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L/LH)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	Matathesis (xyyx)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	Leveling (xyx)</a:t>
            </a:r>
          </a:p>
          <a:p>
            <a:r>
              <a:rPr lang="cy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	Contouring (xxy,yx)</a:t>
            </a:r>
            <a:endParaRPr lang="cy-GB" i="0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303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382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重野裕美 </a:t>
            </a:r>
            <a:r>
              <a:rPr lang="en-US" altLang="ja-JP" dirty="0" smtClean="0"/>
              <a:t>(2010) </a:t>
            </a:r>
            <a:r>
              <a:rPr lang="ja-JP" altLang="en-US" dirty="0" smtClean="0"/>
              <a:t>奄美大島龍郷町浦方言の敬語法 </a:t>
            </a:r>
            <a:r>
              <a:rPr lang="en-US" altLang="ja-JP" baseline="0" dirty="0" smtClean="0"/>
              <a:t> :</a:t>
            </a:r>
            <a:r>
              <a:rPr lang="ja-JP" altLang="en-US" dirty="0" smtClean="0"/>
              <a:t>全国共通語敬語法との比較を通して 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9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Affixes:</a:t>
            </a:r>
            <a:r>
              <a:rPr lang="cy-GB" baseline="0" dirty="0" smtClean="0"/>
              <a:t> pre/suf/in</a:t>
            </a:r>
          </a:p>
          <a:p>
            <a:r>
              <a:rPr lang="cy-GB" baseline="0" dirty="0" smtClean="0"/>
              <a:t>Reduplication</a:t>
            </a:r>
          </a:p>
          <a:p>
            <a:r>
              <a:rPr lang="cy-GB" baseline="0" dirty="0" smtClean="0"/>
              <a:t>Transfix</a:t>
            </a:r>
          </a:p>
          <a:p>
            <a:r>
              <a:rPr lang="cy-GB" baseline="0" dirty="0" smtClean="0"/>
              <a:t>Substitution</a:t>
            </a:r>
          </a:p>
          <a:p>
            <a:r>
              <a:rPr lang="cy-GB" baseline="0" dirty="0" smtClean="0"/>
              <a:t>Truncation</a:t>
            </a:r>
          </a:p>
          <a:p>
            <a:endParaRPr lang="cy-GB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1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Fidèle</a:t>
            </a:r>
            <a:r>
              <a:rPr lang="en-GB" dirty="0" smtClean="0"/>
              <a:t> </a:t>
            </a:r>
            <a:r>
              <a:rPr lang="en-GB" dirty="0" err="1" smtClean="0"/>
              <a:t>Mpiranya</a:t>
            </a:r>
            <a:r>
              <a:rPr lang="en-GB" dirty="0" smtClean="0"/>
              <a:t> (2015)</a:t>
            </a:r>
            <a:r>
              <a:rPr lang="en-GB" baseline="0" dirty="0" smtClean="0"/>
              <a:t> Swahili Grammar and Workbook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38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Animate-inanimate</a:t>
            </a:r>
          </a:p>
          <a:p>
            <a:r>
              <a:rPr lang="cy-GB" dirty="0" smtClean="0"/>
              <a:t>Neutral-Generic</a:t>
            </a:r>
          </a:p>
          <a:p>
            <a:r>
              <a:rPr lang="cy-GB" dirty="0" smtClean="0"/>
              <a:t>M-F</a:t>
            </a:r>
          </a:p>
          <a:p>
            <a:r>
              <a:rPr lang="cy-GB" dirty="0" smtClean="0"/>
              <a:t>M-F-N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77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Hiki: small animals</a:t>
            </a:r>
          </a:p>
          <a:p>
            <a:r>
              <a:rPr lang="cy-GB" dirty="0" smtClean="0"/>
              <a:t>Hon: thin</a:t>
            </a:r>
            <a:r>
              <a:rPr lang="cy-GB" baseline="0" dirty="0" smtClean="0"/>
              <a:t> stuff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67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Son</a:t>
            </a:r>
            <a:r>
              <a:rPr lang="en-US" baseline="0" dirty="0" smtClean="0"/>
              <a:t> – sin (m)			bring – </a:t>
            </a:r>
            <a:r>
              <a:rPr lang="en-US" baseline="0" dirty="0" err="1" smtClean="0"/>
              <a:t>prinesti</a:t>
            </a:r>
            <a:r>
              <a:rPr lang="en-US" baseline="0" dirty="0" smtClean="0"/>
              <a:t> 		</a:t>
            </a:r>
          </a:p>
          <a:p>
            <a:r>
              <a:rPr lang="en-US" dirty="0" smtClean="0"/>
              <a:t>Juice – </a:t>
            </a:r>
            <a:r>
              <a:rPr lang="en-US" dirty="0" err="1" smtClean="0"/>
              <a:t>sok</a:t>
            </a:r>
            <a:r>
              <a:rPr lang="en-US" baseline="0" dirty="0" smtClean="0"/>
              <a:t> (m)		</a:t>
            </a:r>
            <a:r>
              <a:rPr lang="en-US" dirty="0" smtClean="0"/>
              <a:t>give – </a:t>
            </a:r>
            <a:r>
              <a:rPr lang="en-US" dirty="0" err="1" smtClean="0"/>
              <a:t>dati</a:t>
            </a:r>
            <a:endParaRPr lang="en-US" dirty="0" smtClean="0"/>
          </a:p>
          <a:p>
            <a:r>
              <a:rPr lang="en-US" dirty="0" smtClean="0"/>
              <a:t>Book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knjiga</a:t>
            </a:r>
            <a:r>
              <a:rPr lang="en-US" baseline="0" dirty="0" smtClean="0"/>
              <a:t> (f)</a:t>
            </a:r>
          </a:p>
          <a:p>
            <a:r>
              <a:rPr lang="en-US" dirty="0" smtClean="0"/>
              <a:t>Aunt 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</a:t>
            </a:r>
            <a:r>
              <a:rPr lang="en-US" baseline="0" dirty="0" smtClean="0"/>
              <a:t> (f)</a:t>
            </a:r>
          </a:p>
          <a:p>
            <a:r>
              <a:rPr lang="en-US" baseline="0" dirty="0" smtClean="0"/>
              <a:t>ANNA in Slovenia:</a:t>
            </a:r>
            <a:endParaRPr lang="en-US" dirty="0" smtClean="0"/>
          </a:p>
          <a:p>
            <a:r>
              <a:rPr lang="en-GB" dirty="0" smtClean="0"/>
              <a:t>https://annainslovenia.wordpress.com/slovene-syntax/ </a:t>
            </a:r>
          </a:p>
          <a:p>
            <a:r>
              <a:rPr lang="en-US" dirty="0" err="1" smtClean="0"/>
              <a:t>Herrity</a:t>
            </a:r>
            <a:r>
              <a:rPr lang="en-US" dirty="0" smtClean="0"/>
              <a:t> Peter (2000) Slovene:</a:t>
            </a:r>
            <a:r>
              <a:rPr lang="en-US" baseline="0" dirty="0" smtClean="0"/>
              <a:t> A Comprehensive Grammar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40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Partitive,</a:t>
            </a:r>
            <a:r>
              <a:rPr lang="cy-GB" baseline="0" dirty="0" smtClean="0"/>
              <a:t> for instance, tells us whether part of a thing or the whole thing is the object.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325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Usually,</a:t>
            </a:r>
            <a:r>
              <a:rPr lang="cy-GB" baseline="0" dirty="0" smtClean="0"/>
              <a:t> 3rd person is the least marked.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E117-4C24-4798-AC4F-966892E8525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9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 smtClean="0"/>
              <a:t>Morphosyntax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姚勇瑞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5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497225"/>
              </p:ext>
            </p:extLst>
          </p:nvPr>
        </p:nvGraphicFramePr>
        <p:xfrm>
          <a:off x="968991" y="1521726"/>
          <a:ext cx="1069984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639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Q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sudad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Write!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Eat!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semusudad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keep writing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pasudad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make sb.</a:t>
                      </a:r>
                      <a:r>
                        <a:rPr lang="en-US" sz="2400" baseline="0" dirty="0" smtClean="0"/>
                        <a:t> write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sudadan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be written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qeman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eat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qanan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be eaten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feed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59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keep eating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132764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6531429" y="1985554"/>
            <a:ext cx="5137407" cy="410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 would you classify the words?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027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Process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To fit a word to its syntactic role or to change its meaning</a:t>
            </a:r>
          </a:p>
          <a:p>
            <a:pPr lvl="1"/>
            <a:r>
              <a:rPr lang="en-US" sz="2800" i="1" dirty="0" smtClean="0"/>
              <a:t>How?</a:t>
            </a:r>
          </a:p>
          <a:p>
            <a:r>
              <a:rPr lang="en-US" sz="2800" i="1" dirty="0" smtClean="0"/>
              <a:t>Rules are applied </a:t>
            </a:r>
            <a:r>
              <a:rPr lang="en-US" sz="2800" i="1" u="sng" dirty="0" smtClean="0"/>
              <a:t>in a specific sequence</a:t>
            </a:r>
            <a:r>
              <a:rPr lang="en-US" sz="2800" i="1" dirty="0" smtClean="0"/>
              <a:t>. </a:t>
            </a:r>
            <a:endParaRPr lang="en-US" sz="2800" i="1" dirty="0"/>
          </a:p>
          <a:p>
            <a:pPr lvl="1"/>
            <a:r>
              <a:rPr lang="en-US" sz="2800" i="1" dirty="0" smtClean="0"/>
              <a:t>In the previous example?</a:t>
            </a:r>
          </a:p>
          <a:p>
            <a:endParaRPr lang="en-US" sz="2800" i="1" dirty="0" smtClean="0"/>
          </a:p>
          <a:p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4510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K-t-b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53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618123"/>
              </p:ext>
            </p:extLst>
          </p:nvPr>
        </p:nvGraphicFramePr>
        <p:xfrm>
          <a:off x="968991" y="1521726"/>
          <a:ext cx="1069984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639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59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13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32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776240"/>
              </p:ext>
            </p:extLst>
          </p:nvPr>
        </p:nvGraphicFramePr>
        <p:xfrm>
          <a:off x="968991" y="1521726"/>
          <a:ext cx="1069984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940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032905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Mbwa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err="1" smtClean="0"/>
                        <a:t>mzuri</a:t>
                      </a:r>
                      <a:r>
                        <a:rPr lang="en-US" sz="2400" baseline="0" dirty="0" smtClean="0"/>
                        <a:t> yule </a:t>
                      </a:r>
                      <a:r>
                        <a:rPr lang="en-US" sz="2400" baseline="0" dirty="0" err="1" smtClean="0"/>
                        <a:t>alifika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That good dog came.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Kitabu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kdogo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kile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kitafika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That</a:t>
                      </a:r>
                      <a:r>
                        <a:rPr lang="en-US" sz="2400" baseline="0" dirty="0" smtClean="0"/>
                        <a:t> small book will arrive.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Mwanafunzi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mzuri</a:t>
                      </a:r>
                      <a:r>
                        <a:rPr lang="en-US" sz="2400" baseline="0" dirty="0" smtClean="0"/>
                        <a:t> yule </a:t>
                      </a:r>
                      <a:r>
                        <a:rPr lang="en-US" sz="2400" baseline="0" dirty="0" err="1" smtClean="0"/>
                        <a:t>alisoma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vitabu</a:t>
                      </a:r>
                      <a:r>
                        <a:rPr lang="en-US" sz="2400" baseline="0" dirty="0" smtClean="0"/>
                        <a:t> vile.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That good student read</a:t>
                      </a:r>
                      <a:r>
                        <a:rPr lang="en-US" sz="2400" baseline="0" dirty="0" smtClean="0"/>
                        <a:t> those books.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Mtoto</a:t>
                      </a:r>
                      <a:r>
                        <a:rPr lang="en-US" sz="2400" baseline="0" dirty="0" smtClean="0"/>
                        <a:t> yule </a:t>
                      </a:r>
                      <a:r>
                        <a:rPr lang="en-US" sz="2400" baseline="0" dirty="0" err="1" smtClean="0"/>
                        <a:t>anatoka</a:t>
                      </a:r>
                      <a:r>
                        <a:rPr lang="en-US" sz="2400" baseline="0" dirty="0" smtClean="0"/>
                        <a:t> Kenya.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child comes from</a:t>
                      </a:r>
                      <a:r>
                        <a:rPr lang="en-US" sz="2400" baseline="0" dirty="0" smtClean="0"/>
                        <a:t> Kenya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Wanafunzi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watu</a:t>
                      </a:r>
                      <a:r>
                        <a:rPr lang="en-US" sz="2400" dirty="0" smtClean="0"/>
                        <a:t> wale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walifika</a:t>
                      </a:r>
                      <a:r>
                        <a:rPr lang="en-US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Those</a:t>
                      </a:r>
                      <a:r>
                        <a:rPr lang="en-US" sz="2400" baseline="0" dirty="0" smtClean="0"/>
                        <a:t> bad students arrived.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Ninapenda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kiti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kibaya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kile</a:t>
                      </a:r>
                      <a:r>
                        <a:rPr lang="en-US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r>
                        <a:rPr lang="en-US" sz="2400" baseline="0" dirty="0" smtClean="0"/>
                        <a:t> like that bad chair.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Wabwa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wazuri</a:t>
                      </a:r>
                      <a:r>
                        <a:rPr lang="en-US" sz="2400" dirty="0" smtClean="0"/>
                        <a:t> wale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ananipenda</a:t>
                      </a:r>
                      <a:r>
                        <a:rPr lang="en-US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Those good dogs like me.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Ulinitazama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looked</a:t>
                      </a:r>
                      <a:r>
                        <a:rPr lang="en-US" sz="2400" baseline="0" dirty="0" smtClean="0"/>
                        <a:t> at me.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59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Atanisikia</a:t>
                      </a:r>
                      <a:r>
                        <a:rPr lang="en-US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</a:t>
                      </a:r>
                      <a:r>
                        <a:rPr lang="en-US" sz="2400" baseline="0" dirty="0" smtClean="0"/>
                        <a:t> will hear me.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084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Gender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Noun Class - Classifier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837112"/>
            <a:ext cx="9601200" cy="4214553"/>
          </a:xfrm>
        </p:spPr>
        <p:txBody>
          <a:bodyPr>
            <a:noAutofit/>
          </a:bodyPr>
          <a:lstStyle/>
          <a:p>
            <a:r>
              <a:rPr lang="en-US" sz="2400" dirty="0" smtClean="0"/>
              <a:t>Gender/Noun Class</a:t>
            </a:r>
          </a:p>
          <a:p>
            <a:pPr lvl="1"/>
            <a:r>
              <a:rPr lang="en-US" sz="2400" dirty="0" smtClean="0"/>
              <a:t>Some common classifications?</a:t>
            </a:r>
          </a:p>
          <a:p>
            <a:pPr lvl="1"/>
            <a:r>
              <a:rPr lang="en-US" sz="2400" dirty="0" smtClean="0"/>
              <a:t>How are words classified?</a:t>
            </a:r>
          </a:p>
          <a:p>
            <a:pPr lvl="1"/>
            <a:r>
              <a:rPr lang="en-US" sz="2400" dirty="0" smtClean="0"/>
              <a:t>What can they possibly affect?</a:t>
            </a:r>
          </a:p>
          <a:p>
            <a:pPr marL="530352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Numeral Classifier</a:t>
            </a:r>
          </a:p>
          <a:p>
            <a:pPr lvl="1"/>
            <a:r>
              <a:rPr lang="en-US" sz="2400" dirty="0" smtClean="0"/>
              <a:t>Used for counting</a:t>
            </a:r>
          </a:p>
          <a:p>
            <a:pPr lvl="1"/>
            <a:r>
              <a:rPr lang="en-US" sz="2400" dirty="0" smtClean="0"/>
              <a:t>Depends on the physical properties, meaning of the object</a:t>
            </a:r>
          </a:p>
          <a:p>
            <a:pPr lvl="1"/>
            <a:r>
              <a:rPr lang="en-US" sz="2400" dirty="0" smtClean="0"/>
              <a:t>Especially common in EA languages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04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082523"/>
              </p:ext>
            </p:extLst>
          </p:nvPr>
        </p:nvGraphicFramePr>
        <p:xfrm>
          <a:off x="2481908" y="1521726"/>
          <a:ext cx="840776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883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4203883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J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Ippiki</a:t>
                      </a:r>
                      <a:r>
                        <a:rPr lang="en-US" sz="2400" baseline="0" dirty="0" smtClean="0"/>
                        <a:t> no </a:t>
                      </a:r>
                      <a:r>
                        <a:rPr lang="en-US" sz="2400" baseline="0" dirty="0" err="1" smtClean="0"/>
                        <a:t>inu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One dog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Nihiki</a:t>
                      </a:r>
                      <a:r>
                        <a:rPr lang="en-US" sz="2400" baseline="0" dirty="0" smtClean="0"/>
                        <a:t> no </a:t>
                      </a:r>
                      <a:r>
                        <a:rPr lang="en-US" sz="2400" baseline="0" dirty="0" err="1" smtClean="0"/>
                        <a:t>neko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Two cat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Ichimai</a:t>
                      </a:r>
                      <a:r>
                        <a:rPr lang="en-US" sz="2400" baseline="0" dirty="0" smtClean="0"/>
                        <a:t> no </a:t>
                      </a:r>
                      <a:r>
                        <a:rPr lang="en-US" sz="2400" baseline="0" dirty="0" err="1" smtClean="0"/>
                        <a:t>shashin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 photo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Sanmai</a:t>
                      </a:r>
                      <a:r>
                        <a:rPr lang="en-US" sz="2400" dirty="0" smtClean="0"/>
                        <a:t> no </a:t>
                      </a:r>
                      <a:r>
                        <a:rPr lang="en-US" sz="2400" dirty="0" err="1" smtClean="0"/>
                        <a:t>kippu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Three</a:t>
                      </a:r>
                      <a:r>
                        <a:rPr lang="en-US" sz="2400" baseline="0" dirty="0" smtClean="0"/>
                        <a:t> tickets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Ippon</a:t>
                      </a:r>
                      <a:r>
                        <a:rPr lang="en-US" sz="2400" dirty="0" smtClean="0"/>
                        <a:t> no </a:t>
                      </a:r>
                      <a:r>
                        <a:rPr lang="en-US" sz="2400" dirty="0" err="1" smtClean="0"/>
                        <a:t>enpitsu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 pencil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59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Sanbon</a:t>
                      </a:r>
                      <a:r>
                        <a:rPr lang="en-US" sz="2400" dirty="0" smtClean="0"/>
                        <a:t> no </a:t>
                      </a:r>
                      <a:r>
                        <a:rPr lang="en-US" sz="2400" dirty="0" err="1" smtClean="0"/>
                        <a:t>kasa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Three umbrella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84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Nihon no </a:t>
                      </a:r>
                      <a:r>
                        <a:rPr lang="en-US" sz="2400" dirty="0" err="1" smtClean="0"/>
                        <a:t>ya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Two arrows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708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Yonhiki</a:t>
                      </a:r>
                      <a:r>
                        <a:rPr lang="en-US" sz="2400" baseline="0" dirty="0" smtClean="0"/>
                        <a:t> no </a:t>
                      </a:r>
                      <a:r>
                        <a:rPr lang="en-US" sz="2400" baseline="0" dirty="0" err="1" smtClean="0"/>
                        <a:t>ika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Four squids 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25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1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4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389418"/>
              </p:ext>
            </p:extLst>
          </p:nvPr>
        </p:nvGraphicFramePr>
        <p:xfrm>
          <a:off x="714896" y="1089464"/>
          <a:ext cx="1135518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295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6354889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y-GB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lád fànt grẹ́ próti</a:t>
                      </a:r>
                      <a:r>
                        <a:rPr lang="cy-GB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nôvemu stòlu.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young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boy goes towards </a:t>
                      </a:r>
                      <a:r>
                        <a:rPr lang="cy-GB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chair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Mládi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fànt </a:t>
                      </a:r>
                      <a:r>
                        <a:rPr lang="cy-GB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grẹ́ próti nôvim</a:t>
                      </a:r>
                      <a:r>
                        <a:rPr lang="cy-GB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stôlom.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young boy goes towards </a:t>
                      </a:r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cy-GB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chairs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Mládi policíst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dá fántu nôve šale.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young policeman gives </a:t>
                      </a:r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boy new</a:t>
                      </a:r>
                      <a:r>
                        <a:rPr lang="cy-GB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scarves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Mládi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pótniki dájo policístom nôv šal.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young traveller gives </a:t>
                      </a:r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policemen</a:t>
                      </a:r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new scarf.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 mládim pótnikom nôvi stòl.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give </a:t>
                      </a:r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 travellers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new chair.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Vîdim mládega fánta.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see a </a:t>
                      </a:r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 boy</a:t>
                      </a:r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Vîdi nôvi stòl.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sees the chair.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Vîdimo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mládega policísta.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see </a:t>
                      </a:r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y-GB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young policeman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25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Nôvi šal je všéč mládemu fántu.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y-GB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young boy </a:t>
                      </a:r>
                      <a:r>
                        <a:rPr lang="cy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likes the new chair.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5319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y-GB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Underlined = Can be either definite or</a:t>
                      </a:r>
                      <a:r>
                        <a:rPr lang="cy-GB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indefinite</a:t>
                      </a:r>
                      <a:endParaRPr lang="en-GB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14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1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NOTE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sz="2800" dirty="0" smtClean="0"/>
              <a:t>The aim of the course</a:t>
            </a:r>
          </a:p>
          <a:p>
            <a:pPr lvl="1"/>
            <a:r>
              <a:rPr lang="cy-GB" sz="2800" dirty="0" smtClean="0"/>
              <a:t>To observe</a:t>
            </a:r>
          </a:p>
          <a:p>
            <a:pPr lvl="1"/>
            <a:r>
              <a:rPr lang="cy-GB" sz="2800" dirty="0" smtClean="0"/>
              <a:t>To hypothesise</a:t>
            </a:r>
          </a:p>
        </p:txBody>
      </p:sp>
    </p:spTree>
    <p:extLst>
      <p:ext uri="{BB962C8B-B14F-4D97-AF65-F5344CB8AC3E}">
        <p14:creationId xmlns:p14="http://schemas.microsoft.com/office/powerpoint/2010/main" val="9037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Tells us what a noun does in a sentence.</a:t>
            </a:r>
          </a:p>
          <a:p>
            <a:r>
              <a:rPr lang="en-US" sz="2800" dirty="0" smtClean="0"/>
              <a:t>Some may give more detailed information.</a:t>
            </a:r>
          </a:p>
          <a:p>
            <a:r>
              <a:rPr lang="en-US" sz="2800" dirty="0" smtClean="0"/>
              <a:t>How are case marked?</a:t>
            </a:r>
          </a:p>
          <a:p>
            <a:r>
              <a:rPr lang="en-US" sz="2800" dirty="0" smtClean="0"/>
              <a:t>Free Word Order? What allows them to be “free”?</a:t>
            </a:r>
          </a:p>
        </p:txBody>
      </p:sp>
    </p:spTree>
    <p:extLst>
      <p:ext uri="{BB962C8B-B14F-4D97-AF65-F5344CB8AC3E}">
        <p14:creationId xmlns:p14="http://schemas.microsoft.com/office/powerpoint/2010/main" val="10586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- Number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6492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Person: </a:t>
            </a:r>
            <a:endParaRPr lang="en-US" sz="3200" dirty="0"/>
          </a:p>
          <a:p>
            <a:pPr lvl="1"/>
            <a:r>
              <a:rPr lang="en-US" sz="3200" dirty="0" smtClean="0"/>
              <a:t>how a participant of a sentence is related to the speaker</a:t>
            </a:r>
          </a:p>
          <a:p>
            <a:r>
              <a:rPr lang="en-US" sz="3200" dirty="0" smtClean="0"/>
              <a:t>Number</a:t>
            </a:r>
          </a:p>
          <a:p>
            <a:pPr marL="841248" lvl="2">
              <a:spcBef>
                <a:spcPts val="1000"/>
              </a:spcBef>
            </a:pPr>
            <a:r>
              <a:rPr lang="en-US" sz="3000" dirty="0"/>
              <a:t>how languages categorize “numbers</a:t>
            </a:r>
            <a:r>
              <a:rPr lang="en-US" sz="3000" dirty="0" smtClean="0"/>
              <a:t>”</a:t>
            </a:r>
            <a:endParaRPr lang="en-US" sz="3200" dirty="0"/>
          </a:p>
          <a:p>
            <a:r>
              <a:rPr lang="en-US" sz="3200" dirty="0" smtClean="0"/>
              <a:t>Pro-drop</a:t>
            </a:r>
          </a:p>
        </p:txBody>
      </p:sp>
    </p:spTree>
    <p:extLst>
      <p:ext uri="{BB962C8B-B14F-4D97-AF65-F5344CB8AC3E}">
        <p14:creationId xmlns:p14="http://schemas.microsoft.com/office/powerpoint/2010/main" val="5515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24753"/>
              </p:ext>
            </p:extLst>
          </p:nvPr>
        </p:nvGraphicFramePr>
        <p:xfrm>
          <a:off x="968991" y="1455224"/>
          <a:ext cx="1069984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639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Mies osti</a:t>
                      </a:r>
                      <a:r>
                        <a:rPr lang="cy-GB" sz="2400" baseline="0" dirty="0" smtClean="0"/>
                        <a:t> kirjan.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smtClean="0"/>
                        <a:t>The</a:t>
                      </a:r>
                      <a:r>
                        <a:rPr lang="cy-GB" sz="2400" baseline="0" smtClean="0"/>
                        <a:t> man bought the book.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smtClean="0"/>
                        <a:t>Tyynyn</a:t>
                      </a:r>
                      <a:r>
                        <a:rPr lang="en-GB" sz="2400" baseline="0" smtClean="0"/>
                        <a:t> ostin minä.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smtClean="0"/>
                        <a:t>I bought the pillow.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smtClean="0"/>
                        <a:t>Mies</a:t>
                      </a:r>
                      <a:r>
                        <a:rPr lang="cy-GB" sz="2400" baseline="0" smtClean="0"/>
                        <a:t> toi maton.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smtClean="0"/>
                        <a:t>The man brought the carpet.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smtClean="0"/>
                        <a:t>Kirjan</a:t>
                      </a:r>
                      <a:r>
                        <a:rPr lang="cy-GB" sz="2400" baseline="0" smtClean="0"/>
                        <a:t> toi mies.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smtClean="0"/>
                        <a:t>The man</a:t>
                      </a:r>
                      <a:r>
                        <a:rPr lang="cy-GB" sz="2400" baseline="0" smtClean="0"/>
                        <a:t> brought the book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smtClean="0"/>
                        <a:t>Minä</a:t>
                      </a:r>
                      <a:r>
                        <a:rPr lang="cy-GB" sz="2400" baseline="0" smtClean="0"/>
                        <a:t> toin koiran.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smtClean="0"/>
                        <a:t>I brought the dog.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smtClean="0"/>
                        <a:t>Kirjan vei koira.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 dog took the book.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Kirjan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toin</a:t>
                      </a:r>
                      <a:r>
                        <a:rPr lang="en-US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brought</a:t>
                      </a:r>
                      <a:r>
                        <a:rPr lang="en-US" sz="2400" baseline="0" dirty="0" smtClean="0"/>
                        <a:t> the book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9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Osti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maton</a:t>
                      </a:r>
                      <a:r>
                        <a:rPr lang="en-US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He/She</a:t>
                      </a:r>
                      <a:r>
                        <a:rPr lang="en-US" sz="2400" dirty="0" smtClean="0"/>
                        <a:t> bought the</a:t>
                      </a:r>
                      <a:r>
                        <a:rPr lang="en-US" sz="2400" baseline="0" dirty="0" smtClean="0"/>
                        <a:t> carpet.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9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3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2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</a:t>
            </a:r>
            <a:r>
              <a:rPr lang="en-US" dirty="0" smtClean="0"/>
              <a:t>ense – </a:t>
            </a:r>
            <a:r>
              <a:rPr lang="en-US" u="sng" dirty="0" smtClean="0"/>
              <a:t>A</a:t>
            </a:r>
            <a:r>
              <a:rPr lang="en-US" dirty="0" smtClean="0"/>
              <a:t>spect – </a:t>
            </a:r>
            <a:r>
              <a:rPr lang="en-US" u="sng" dirty="0" smtClean="0"/>
              <a:t>M</a:t>
            </a:r>
            <a:r>
              <a:rPr lang="en-US" dirty="0" smtClean="0"/>
              <a:t>ood – </a:t>
            </a:r>
            <a:r>
              <a:rPr lang="en-US" u="sng" dirty="0" smtClean="0"/>
              <a:t>E</a:t>
            </a:r>
            <a:r>
              <a:rPr lang="en-US" dirty="0" smtClean="0"/>
              <a:t>videntiality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are these features shown in a language?</a:t>
            </a:r>
          </a:p>
          <a:p>
            <a:r>
              <a:rPr lang="en-US" sz="2800" dirty="0" smtClean="0"/>
              <a:t>How detailed?</a:t>
            </a:r>
          </a:p>
          <a:p>
            <a:endParaRPr lang="en-US" sz="2800" dirty="0"/>
          </a:p>
          <a:p>
            <a:r>
              <a:rPr lang="en-US" sz="2800" i="1" u="sng" dirty="0" smtClean="0"/>
              <a:t>Marked clearly in real problems…</a:t>
            </a:r>
            <a:endParaRPr lang="en-GB" sz="2800" i="1" u="sng" dirty="0"/>
          </a:p>
        </p:txBody>
      </p:sp>
    </p:spTree>
    <p:extLst>
      <p:ext uri="{BB962C8B-B14F-4D97-AF65-F5344CB8AC3E}">
        <p14:creationId xmlns:p14="http://schemas.microsoft.com/office/powerpoint/2010/main" val="24880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6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88096"/>
              </p:ext>
            </p:extLst>
          </p:nvPr>
        </p:nvGraphicFramePr>
        <p:xfrm>
          <a:off x="3042458" y="1455224"/>
          <a:ext cx="631767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204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3441469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Doulegadi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 eye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Oulega’a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His/Her</a:t>
                      </a:r>
                      <a:r>
                        <a:rPr lang="en-US" sz="2400" dirty="0" smtClean="0"/>
                        <a:t> eye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Agae</a:t>
                      </a:r>
                      <a:r>
                        <a:rPr lang="en-US" sz="2400" dirty="0" smtClean="0"/>
                        <a:t>’ </a:t>
                      </a:r>
                      <a:r>
                        <a:rPr lang="en-US" sz="2400" dirty="0" err="1" smtClean="0"/>
                        <a:t>yo’a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His/her house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Dagae</a:t>
                      </a:r>
                      <a:r>
                        <a:rPr lang="en-US" sz="2400" dirty="0" smtClean="0"/>
                        <a:t>’ </a:t>
                      </a:r>
                      <a:r>
                        <a:rPr lang="en-US" sz="2400" dirty="0" err="1" smtClean="0"/>
                        <a:t>fayadi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 fish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Fayana</a:t>
                      </a:r>
                      <a:r>
                        <a:rPr lang="en-US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Eise’a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His/her sweat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Deisedi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 sweat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9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Agae</a:t>
                      </a:r>
                      <a:r>
                        <a:rPr lang="en-US" sz="2400" dirty="0" smtClean="0"/>
                        <a:t>’ </a:t>
                      </a:r>
                      <a:r>
                        <a:rPr lang="en-US" sz="2400" dirty="0" err="1" smtClean="0"/>
                        <a:t>yadi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 taro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9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Dao’vedi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 friend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8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482349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Inalienable</a:t>
            </a:r>
            <a:r>
              <a:rPr lang="en-GB" sz="2800" dirty="0"/>
              <a:t> </a:t>
            </a:r>
            <a:r>
              <a:rPr lang="en-GB" sz="2800" dirty="0" smtClean="0"/>
              <a:t>– Alienable </a:t>
            </a:r>
          </a:p>
          <a:p>
            <a:pPr lvl="1"/>
            <a:r>
              <a:rPr lang="en-US" sz="2800" dirty="0" smtClean="0"/>
              <a:t>Cannot exist on its own/ Cannot be taken from its possessor</a:t>
            </a:r>
          </a:p>
          <a:p>
            <a:pPr lvl="1"/>
            <a:r>
              <a:rPr lang="en-US" sz="2800" dirty="0" smtClean="0"/>
              <a:t>Examples?</a:t>
            </a:r>
          </a:p>
          <a:p>
            <a:r>
              <a:rPr lang="en-US" sz="2800" dirty="0" smtClean="0"/>
              <a:t>Inherent – Non-inherent</a:t>
            </a:r>
          </a:p>
          <a:p>
            <a:pPr lvl="1"/>
            <a:r>
              <a:rPr lang="en-US" sz="2800" dirty="0" smtClean="0"/>
              <a:t>Part of wholes</a:t>
            </a:r>
          </a:p>
          <a:p>
            <a:r>
              <a:rPr lang="en-US" sz="2800" dirty="0" smtClean="0"/>
              <a:t>Possessable – Unpossessable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682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672289"/>
              </p:ext>
            </p:extLst>
          </p:nvPr>
        </p:nvGraphicFramePr>
        <p:xfrm>
          <a:off x="1878676" y="1455224"/>
          <a:ext cx="857873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323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4299412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B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Gizona</a:t>
                      </a:r>
                      <a:r>
                        <a:rPr lang="cy-GB" sz="2400" baseline="0" dirty="0" smtClean="0"/>
                        <a:t> ettori da.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 man came.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Mutila</a:t>
                      </a:r>
                      <a:r>
                        <a:rPr lang="cy-GB" sz="2400" baseline="0" dirty="0" smtClean="0"/>
                        <a:t> heldu da.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</a:t>
                      </a:r>
                      <a:r>
                        <a:rPr lang="cy-GB" sz="2400" baseline="0" dirty="0" smtClean="0"/>
                        <a:t> boy</a:t>
                      </a:r>
                      <a:r>
                        <a:rPr lang="cy-GB" sz="2400" dirty="0" smtClean="0"/>
                        <a:t> arrived.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Mutilak gizona ikusi du.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 boy saw the man.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Gizonak garagadoa edan du.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 man drank</a:t>
                      </a:r>
                      <a:r>
                        <a:rPr lang="cy-GB" sz="2400" baseline="0" dirty="0" smtClean="0"/>
                        <a:t> the beer.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Ni joan naiz.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went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Nik garagadoa dut.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have the</a:t>
                      </a:r>
                      <a:r>
                        <a:rPr lang="cy-GB" sz="2400" baseline="0" dirty="0" smtClean="0"/>
                        <a:t> beer.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9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Mutilak</a:t>
                      </a:r>
                      <a:r>
                        <a:rPr lang="cy-GB" sz="2400" baseline="0" dirty="0" smtClean="0"/>
                        <a:t> ez du garagadoa edan.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 boy didn’t drink the beer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9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Nik ez dut mutila ikusi.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didn’t see the man.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8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2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Before We Start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665725" cy="3581400"/>
          </a:xfrm>
        </p:spPr>
        <p:txBody>
          <a:bodyPr>
            <a:normAutofit/>
          </a:bodyPr>
          <a:lstStyle/>
          <a:p>
            <a:r>
              <a:rPr lang="cy-GB" sz="2800" dirty="0" smtClean="0"/>
              <a:t>Observe – Hypothesise – Topic – (Exercise)</a:t>
            </a:r>
          </a:p>
          <a:p>
            <a:r>
              <a:rPr lang="cy-GB" sz="2800" dirty="0" smtClean="0"/>
              <a:t>Real problems will be more detailed than what I am going to show</a:t>
            </a:r>
          </a:p>
          <a:p>
            <a:r>
              <a:rPr lang="cy-GB" sz="2800" dirty="0" smtClean="0"/>
              <a:t>Not all topics on the handout will be discussed</a:t>
            </a:r>
          </a:p>
          <a:p>
            <a:r>
              <a:rPr lang="cy-GB" sz="2800" dirty="0" smtClean="0"/>
              <a:t>Be open-minded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13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Alignment – Nom.-Acc. vs Erg.-Abs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3821372"/>
            <a:ext cx="9601200" cy="2046027"/>
          </a:xfrm>
        </p:spPr>
        <p:txBody>
          <a:bodyPr/>
          <a:lstStyle/>
          <a:p>
            <a:endParaRPr lang="cy-GB" dirty="0" smtClean="0"/>
          </a:p>
          <a:p>
            <a:endParaRPr lang="en-GB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91250"/>
              </p:ext>
            </p:extLst>
          </p:nvPr>
        </p:nvGraphicFramePr>
        <p:xfrm>
          <a:off x="2717890" y="4290235"/>
          <a:ext cx="6908619" cy="141206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453736">
                  <a:extLst>
                    <a:ext uri="{9D8B030D-6E8A-4147-A177-3AD203B41FA5}">
                      <a16:colId xmlns:a16="http://schemas.microsoft.com/office/drawing/2014/main" val="2311920275"/>
                    </a:ext>
                  </a:extLst>
                </a:gridCol>
                <a:gridCol w="3454883">
                  <a:extLst>
                    <a:ext uri="{9D8B030D-6E8A-4147-A177-3AD203B41FA5}">
                      <a16:colId xmlns:a16="http://schemas.microsoft.com/office/drawing/2014/main" val="965540469"/>
                    </a:ext>
                  </a:extLst>
                </a:gridCol>
              </a:tblGrid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Nominative-Accusative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Ergative-Absolutive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3955268615"/>
                  </a:ext>
                </a:extLst>
              </a:tr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>
                          <a:effectLst/>
                        </a:rPr>
                        <a:t>S/A (Nominative)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A (Ergative)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912037851"/>
                  </a:ext>
                </a:extLst>
              </a:tr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O (Accusative)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S/O (Absolutive)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3741380007"/>
                  </a:ext>
                </a:extLst>
              </a:tr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English, Japanese ...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Basque, Mayan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2292616486"/>
                  </a:ext>
                </a:extLst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1371600" y="1642491"/>
            <a:ext cx="9601200" cy="204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y-GB" smtClean="0"/>
          </a:p>
          <a:p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0995"/>
              </p:ext>
            </p:extLst>
          </p:nvPr>
        </p:nvGraphicFramePr>
        <p:xfrm>
          <a:off x="2717890" y="2720329"/>
          <a:ext cx="6908619" cy="100722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772223">
                  <a:extLst>
                    <a:ext uri="{9D8B030D-6E8A-4147-A177-3AD203B41FA5}">
                      <a16:colId xmlns:a16="http://schemas.microsoft.com/office/drawing/2014/main" val="2311920275"/>
                    </a:ext>
                  </a:extLst>
                </a:gridCol>
                <a:gridCol w="5136396">
                  <a:extLst>
                    <a:ext uri="{9D8B030D-6E8A-4147-A177-3AD203B41FA5}">
                      <a16:colId xmlns:a16="http://schemas.microsoft.com/office/drawing/2014/main" val="965540469"/>
                    </a:ext>
                  </a:extLst>
                </a:gridCol>
              </a:tblGrid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1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Subject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y-GB" sz="2000" b="0" baseline="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subject of an intrasitive V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3955268615"/>
                  </a:ext>
                </a:extLst>
              </a:tr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1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Agent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The doer of a transitive V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912037851"/>
                  </a:ext>
                </a:extLst>
              </a:tr>
              <a:tr h="33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1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Object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sz="2000" b="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The receiver of a transitive V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3839" marR="123839" marT="0" marB="0" anchor="ctr"/>
                </a:tc>
                <a:extLst>
                  <a:ext uri="{0D108BD9-81ED-4DB2-BD59-A6C34878D82A}">
                    <a16:rowId xmlns:a16="http://schemas.microsoft.com/office/drawing/2014/main" val="374138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3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Alignment - Austronesian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640080"/>
          </a:xfrm>
        </p:spPr>
        <p:txBody>
          <a:bodyPr>
            <a:normAutofit/>
          </a:bodyPr>
          <a:lstStyle/>
          <a:p>
            <a:r>
              <a:rPr lang="cy-GB" sz="2800" dirty="0" smtClean="0"/>
              <a:t>Verb form depends on the </a:t>
            </a:r>
            <a:r>
              <a:rPr lang="cy-GB" sz="2800" b="1" u="sng" dirty="0" smtClean="0"/>
              <a:t>semantic meaning of the subject</a:t>
            </a:r>
            <a:endParaRPr lang="en-GB" sz="2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64442"/>
              </p:ext>
            </p:extLst>
          </p:nvPr>
        </p:nvGraphicFramePr>
        <p:xfrm>
          <a:off x="1092200" y="2926080"/>
          <a:ext cx="1016000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269">
                  <a:extLst>
                    <a:ext uri="{9D8B030D-6E8A-4147-A177-3AD203B41FA5}">
                      <a16:colId xmlns:a16="http://schemas.microsoft.com/office/drawing/2014/main" val="560010060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420665275"/>
                    </a:ext>
                  </a:extLst>
                </a:gridCol>
                <a:gridCol w="2943167">
                  <a:extLst>
                    <a:ext uri="{9D8B030D-6E8A-4147-A177-3AD203B41FA5}">
                      <a16:colId xmlns:a16="http://schemas.microsoft.com/office/drawing/2014/main" val="2640355687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1911452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Verb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Other Parts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Subject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182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Actor</a:t>
                      </a:r>
                      <a:endParaRPr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K&lt;om&gt;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aen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fonga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wawa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352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Object </a:t>
                      </a:r>
                      <a:endParaRPr lang="en-GB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Ma-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kaen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wawa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fonga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013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Instrumental</a:t>
                      </a:r>
                      <a:endParaRPr lang="en-GB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Sa-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pakaen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wawa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fafoy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fonga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91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Locative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(Goal)</a:t>
                      </a:r>
                      <a:endParaRPr lang="en-GB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cikay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-an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wawa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pitilidan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fonga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8288826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27772"/>
              </p:ext>
            </p:extLst>
          </p:nvPr>
        </p:nvGraphicFramePr>
        <p:xfrm>
          <a:off x="2357582" y="4982095"/>
          <a:ext cx="8128000" cy="1584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359265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The kid</a:t>
                      </a:r>
                      <a:r>
                        <a:rPr lang="en-US" sz="2000" dirty="0" smtClean="0"/>
                        <a:t> eats the sweet potato.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71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kid eats </a:t>
                      </a:r>
                      <a:r>
                        <a:rPr lang="en-US" sz="2000" b="1" dirty="0" smtClean="0"/>
                        <a:t>the sweet potato</a:t>
                      </a:r>
                      <a:r>
                        <a:rPr lang="en-US" sz="200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5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child feeds the pig with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the sweet potato</a:t>
                      </a:r>
                      <a:r>
                        <a:rPr lang="en-US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31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kid runs to</a:t>
                      </a:r>
                      <a:r>
                        <a:rPr lang="en-US" sz="2000" baseline="0" dirty="0" smtClean="0"/>
                        <a:t> school for </a:t>
                      </a:r>
                      <a:r>
                        <a:rPr lang="en-US" sz="2000" b="1" baseline="0" dirty="0" smtClean="0"/>
                        <a:t>the sweet potato</a:t>
                      </a:r>
                      <a:r>
                        <a:rPr lang="en-US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73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0747" y="1877377"/>
            <a:ext cx="10456018" cy="30437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6814" y="6211669"/>
            <a:ext cx="10983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Hemmings</a:t>
            </a:r>
            <a:r>
              <a:rPr lang="en-GB" dirty="0"/>
              <a:t>, Charlotte. (2015). </a:t>
            </a:r>
            <a:r>
              <a:rPr lang="en-GB" dirty="0" err="1"/>
              <a:t>Kelabit</a:t>
            </a:r>
            <a:r>
              <a:rPr lang="en-GB" dirty="0"/>
              <a:t> Voice: Philippine-Type, Indonesian-Type or Something a Bit Different?. Transactions of the Philological Society. 113. n/a-n/a. 10.1111/1467-968X.12071. </a:t>
            </a:r>
          </a:p>
        </p:txBody>
      </p:sp>
    </p:spTree>
    <p:extLst>
      <p:ext uri="{BB962C8B-B14F-4D97-AF65-F5344CB8AC3E}">
        <p14:creationId xmlns:p14="http://schemas.microsoft.com/office/powerpoint/2010/main" val="7833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581891"/>
            <a:ext cx="9601200" cy="5285509"/>
          </a:xfrm>
        </p:spPr>
        <p:txBody>
          <a:bodyPr>
            <a:normAutofit/>
          </a:bodyPr>
          <a:lstStyle/>
          <a:p>
            <a:r>
              <a:rPr lang="en-US" sz="2400" dirty="0"/>
              <a:t>R. M. W. Dixon has defined four criteria for determining whether a construction is a </a:t>
            </a:r>
            <a:r>
              <a:rPr lang="en-US" sz="2400" dirty="0" smtClean="0"/>
              <a:t>passive</a:t>
            </a:r>
            <a:endParaRPr lang="en-US" sz="2400" dirty="0"/>
          </a:p>
          <a:p>
            <a:pPr lvl="1"/>
            <a:r>
              <a:rPr lang="en-US" sz="2400" dirty="0"/>
              <a:t>It applies to underlying transitive clauses </a:t>
            </a:r>
            <a:r>
              <a:rPr lang="en-US" sz="2400" b="1" dirty="0"/>
              <a:t>and forms a derived intransitive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The entity that is the patient or the object of the transitive verb in the underlying representation (indicated as O in linguistic terminology) becomes the core argument of the clause (indicated as S, since the core argument is the subject of an intransitive).</a:t>
            </a:r>
          </a:p>
          <a:p>
            <a:pPr lvl="1"/>
            <a:r>
              <a:rPr lang="en-US" sz="2400" dirty="0"/>
              <a:t>The agent in the underlying representation (indicated as A) becomes a </a:t>
            </a:r>
            <a:r>
              <a:rPr lang="en-US" sz="2400" dirty="0" err="1"/>
              <a:t>chômeur</a:t>
            </a:r>
            <a:r>
              <a:rPr lang="en-US" sz="2400" dirty="0"/>
              <a:t>, a noun in the periphery that is not a core argument. It is marked by a non-core case or becomes part of an adpositional phrase, etc. This can be omitted, but there's always the option of including it.</a:t>
            </a:r>
          </a:p>
          <a:p>
            <a:pPr lvl="1"/>
            <a:r>
              <a:rPr lang="en-US" sz="2400" dirty="0"/>
              <a:t>There is some explicit marking of the construction.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803562" y="6488668"/>
            <a:ext cx="8639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Dixon, R.M.W. (1994). </a:t>
            </a:r>
            <a:r>
              <a:rPr lang="en-US" i="1" dirty="0"/>
              <a:t>Ergativity</a:t>
            </a:r>
            <a:r>
              <a:rPr lang="en-US" dirty="0"/>
              <a:t>. Cambridge: Cambridge University Press. p. 146.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92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Animacy Hierarchy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050087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how “ALIVE” or “sentient” a noun is</a:t>
            </a:r>
          </a:p>
          <a:p>
            <a:r>
              <a:rPr lang="en-US" sz="2400" dirty="0" smtClean="0"/>
              <a:t>Let’s try!</a:t>
            </a:r>
          </a:p>
          <a:p>
            <a:pPr lvl="1"/>
            <a:r>
              <a:rPr lang="en-US" sz="2400" dirty="0" smtClean="0"/>
              <a:t>sun, train, person, flower, pond, river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Affects syntax: Direct Inverse word order</a:t>
            </a:r>
          </a:p>
          <a:p>
            <a:endParaRPr lang="en-US" sz="2400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53850"/>
              </p:ext>
            </p:extLst>
          </p:nvPr>
        </p:nvGraphicFramePr>
        <p:xfrm>
          <a:off x="1858818" y="4777914"/>
          <a:ext cx="9681729" cy="132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243">
                  <a:extLst>
                    <a:ext uri="{9D8B030D-6E8A-4147-A177-3AD203B41FA5}">
                      <a16:colId xmlns:a16="http://schemas.microsoft.com/office/drawing/2014/main" val="2916675046"/>
                    </a:ext>
                  </a:extLst>
                </a:gridCol>
                <a:gridCol w="3227243">
                  <a:extLst>
                    <a:ext uri="{9D8B030D-6E8A-4147-A177-3AD203B41FA5}">
                      <a16:colId xmlns:a16="http://schemas.microsoft.com/office/drawing/2014/main" val="3290643304"/>
                    </a:ext>
                  </a:extLst>
                </a:gridCol>
                <a:gridCol w="3227243">
                  <a:extLst>
                    <a:ext uri="{9D8B030D-6E8A-4147-A177-3AD203B41FA5}">
                      <a16:colId xmlns:a16="http://schemas.microsoft.com/office/drawing/2014/main" val="1077876924"/>
                    </a:ext>
                  </a:extLst>
                </a:gridCol>
              </a:tblGrid>
              <a:tr h="44172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Agent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Object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Verb Choice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extLst>
                  <a:ext uri="{0D108BD9-81ED-4DB2-BD59-A6C34878D82A}">
                    <a16:rowId xmlns:a16="http://schemas.microsoft.com/office/drawing/2014/main" val="3115413853"/>
                  </a:ext>
                </a:extLst>
              </a:tr>
              <a:tr h="44172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Higher animacy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Lower animacy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Direct (unmarked)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extLst>
                  <a:ext uri="{0D108BD9-81ED-4DB2-BD59-A6C34878D82A}">
                    <a16:rowId xmlns:a16="http://schemas.microsoft.com/office/drawing/2014/main" val="36550519"/>
                  </a:ext>
                </a:extLst>
              </a:tr>
              <a:tr h="44172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Lower animacy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Higher</a:t>
                      </a:r>
                      <a:r>
                        <a:rPr lang="en-US" sz="2100" baseline="0" dirty="0" smtClean="0"/>
                        <a:t> animacy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Inverse</a:t>
                      </a:r>
                      <a:endParaRPr lang="en-GB" sz="2100" dirty="0"/>
                    </a:p>
                  </a:txBody>
                  <a:tcPr marL="108919" marR="108919" marT="54460" marB="54460"/>
                </a:tc>
                <a:extLst>
                  <a:ext uri="{0D108BD9-81ED-4DB2-BD59-A6C34878D82A}">
                    <a16:rowId xmlns:a16="http://schemas.microsoft.com/office/drawing/2014/main" val="4239509988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52783"/>
              </p:ext>
            </p:extLst>
          </p:nvPr>
        </p:nvGraphicFramePr>
        <p:xfrm>
          <a:off x="2920885" y="1487631"/>
          <a:ext cx="72009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29462908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4816938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180065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dirty="0" err="1"/>
                        <a:t>Ashkii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at’ééd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yiníł’į́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06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 dirty="0"/>
                        <a:t>boy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girl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yi-look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7994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'The boy is looking at the girl</a:t>
                      </a:r>
                      <a:r>
                        <a:rPr lang="en-US" sz="2400" dirty="0" smtClean="0"/>
                        <a:t>.‘ (Direct)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7915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66162"/>
              </p:ext>
            </p:extLst>
          </p:nvPr>
        </p:nvGraphicFramePr>
        <p:xfrm>
          <a:off x="2920885" y="3132772"/>
          <a:ext cx="72009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19527908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81893839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510771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dirty="0" err="1"/>
                        <a:t>At’ééd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ashkii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biníł’į́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4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girl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boy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bi-look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28482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'The girl is being looked at by the boy</a:t>
                      </a:r>
                      <a:r>
                        <a:rPr lang="en-US" sz="2400" dirty="0" smtClean="0"/>
                        <a:t>. (Indirect)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49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85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8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431919"/>
              </p:ext>
            </p:extLst>
          </p:nvPr>
        </p:nvGraphicFramePr>
        <p:xfrm>
          <a:off x="1479666" y="557450"/>
          <a:ext cx="967601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883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4788131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Katto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Roof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Katon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Of the roof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Katolla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On the</a:t>
                      </a:r>
                      <a:r>
                        <a:rPr lang="cy-GB" sz="2800" baseline="0" dirty="0" smtClean="0"/>
                        <a:t> roof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Katolta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From the roof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Pöytä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Table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Pöydän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Of the table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9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Pöytänä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As the</a:t>
                      </a:r>
                      <a:r>
                        <a:rPr lang="cy-GB" sz="2800" baseline="0" dirty="0" smtClean="0"/>
                        <a:t> table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9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Pöydät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tables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89527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997527" y="5419898"/>
            <a:ext cx="9110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Note: </a:t>
            </a:r>
          </a:p>
          <a:p>
            <a:r>
              <a:rPr lang="cy-GB" dirty="0"/>
              <a:t>	</a:t>
            </a:r>
            <a:r>
              <a:rPr lang="cy-GB" dirty="0" smtClean="0"/>
              <a:t>y = rounded i</a:t>
            </a:r>
          </a:p>
          <a:p>
            <a:r>
              <a:rPr lang="cy-GB" dirty="0"/>
              <a:t>	</a:t>
            </a:r>
            <a:r>
              <a:rPr lang="cy-GB" dirty="0" smtClean="0"/>
              <a:t>ö = rounded e</a:t>
            </a:r>
          </a:p>
          <a:p>
            <a:r>
              <a:rPr lang="cy-GB" dirty="0"/>
              <a:t>	</a:t>
            </a:r>
            <a:r>
              <a:rPr lang="cy-GB" dirty="0" smtClean="0"/>
              <a:t>ä = fronted a</a:t>
            </a:r>
          </a:p>
        </p:txBody>
      </p:sp>
    </p:spTree>
    <p:extLst>
      <p:ext uri="{BB962C8B-B14F-4D97-AF65-F5344CB8AC3E}">
        <p14:creationId xmlns:p14="http://schemas.microsoft.com/office/powerpoint/2010/main" val="115856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Morphosyntax - Phonology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Allomorph (pronunciation of -</a:t>
            </a:r>
            <a:r>
              <a:rPr lang="en-US" sz="2800" dirty="0" err="1" smtClean="0"/>
              <a:t>ed</a:t>
            </a:r>
            <a:r>
              <a:rPr lang="en-US" sz="2800" dirty="0" smtClean="0"/>
              <a:t> in English)</a:t>
            </a:r>
          </a:p>
          <a:p>
            <a:r>
              <a:rPr lang="en-US" sz="2800" dirty="0" smtClean="0"/>
              <a:t>Assimilation</a:t>
            </a:r>
          </a:p>
          <a:p>
            <a:pPr lvl="1"/>
            <a:r>
              <a:rPr lang="en-US" sz="2800" dirty="0" smtClean="0"/>
              <a:t>Vowel Harmony: in a greater sense</a:t>
            </a:r>
          </a:p>
          <a:p>
            <a:pPr lvl="1"/>
            <a:r>
              <a:rPr lang="en-US" sz="2800" dirty="0" smtClean="0"/>
              <a:t>Consonants</a:t>
            </a:r>
          </a:p>
          <a:p>
            <a:r>
              <a:rPr lang="en-US" sz="2800" dirty="0" smtClean="0"/>
              <a:t>Lenition (softening) / Elision (deletion)</a:t>
            </a:r>
          </a:p>
          <a:p>
            <a:r>
              <a:rPr lang="en-US" sz="2800" dirty="0" smtClean="0"/>
              <a:t>Consonantal Gradation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 suprasegmental features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40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487704"/>
              </p:ext>
            </p:extLst>
          </p:nvPr>
        </p:nvGraphicFramePr>
        <p:xfrm>
          <a:off x="1446415" y="482138"/>
          <a:ext cx="967601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883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4788131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Lang 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English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Tog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Lift!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cy-GB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Lifted (PST)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Dùin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Close!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Dh</a:t>
                      </a:r>
                      <a:r>
                        <a:rPr lang="cy-GB" sz="2800" dirty="0" smtClean="0"/>
                        <a:t>ùin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closed (PST)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Suidh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Sit!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6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lang="cy-GB" sz="2800" dirty="0" smtClean="0"/>
                        <a:t>uidh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Sat (pst)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624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Cu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A</a:t>
                      </a:r>
                      <a:r>
                        <a:rPr lang="cy-GB" sz="2800" baseline="0" dirty="0" smtClean="0"/>
                        <a:t> dog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34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Dhà</a:t>
                      </a:r>
                      <a:r>
                        <a:rPr lang="cy-GB" sz="2800" baseline="0" dirty="0" smtClean="0"/>
                        <a:t> </a:t>
                      </a:r>
                      <a:r>
                        <a:rPr lang="cy-GB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cy-GB" sz="2800" baseline="0" dirty="0" smtClean="0"/>
                        <a:t>u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Two dogs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55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err="1" smtClean="0"/>
                        <a:t>falt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Hair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87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y-GB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fh</a:t>
                      </a:r>
                      <a:r>
                        <a:rPr lang="cy-GB" sz="2800" dirty="0" smtClean="0"/>
                        <a:t>alt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y-GB" sz="2800" dirty="0" smtClean="0"/>
                        <a:t>His hair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150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70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7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95933"/>
              </p:ext>
            </p:extLst>
          </p:nvPr>
        </p:nvGraphicFramePr>
        <p:xfrm>
          <a:off x="968991" y="4248300"/>
          <a:ext cx="1069984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639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老李買好酒 </a:t>
                      </a:r>
                      <a:r>
                        <a:rPr lang="en-US" altLang="zh-TW" sz="2400" dirty="0" smtClean="0"/>
                        <a:t>(all in the 3</a:t>
                      </a:r>
                      <a:r>
                        <a:rPr lang="en-US" altLang="zh-TW" sz="2400" baseline="30000" dirty="0" smtClean="0"/>
                        <a:t>rd</a:t>
                      </a:r>
                      <a:r>
                        <a:rPr lang="en-US" altLang="zh-TW" sz="2400" dirty="0" smtClean="0"/>
                        <a:t> tone)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?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9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Lao2</a:t>
                      </a:r>
                      <a:r>
                        <a:rPr lang="en-US" sz="2400" baseline="0" dirty="0" smtClean="0"/>
                        <a:t> Li</a:t>
                      </a:r>
                      <a:r>
                        <a:rPr lang="en-US" sz="2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2400" baseline="0" dirty="0" smtClean="0"/>
                        <a:t>Mai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2400" baseline="0" dirty="0" smtClean="0"/>
                        <a:t>Hao2 Jiu3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Laoli</a:t>
                      </a:r>
                      <a:r>
                        <a:rPr lang="en-US" sz="2400" dirty="0" smtClean="0"/>
                        <a:t> buys the good wine.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Lao2 Li3 Mai</a:t>
                      </a:r>
                      <a:r>
                        <a:rPr lang="en-US" sz="2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2400" dirty="0" smtClean="0"/>
                        <a:t>Hao2</a:t>
                      </a:r>
                      <a:r>
                        <a:rPr lang="en-US" sz="2400" baseline="0" dirty="0" smtClean="0"/>
                        <a:t> Jiu3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Laoli</a:t>
                      </a:r>
                      <a:r>
                        <a:rPr lang="en-US" sz="2400" dirty="0" smtClean="0"/>
                        <a:t> finished</a:t>
                      </a:r>
                      <a:r>
                        <a:rPr lang="en-US" sz="2400" baseline="0" dirty="0" smtClean="0"/>
                        <a:t> buying the wine.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453494" y="6077100"/>
            <a:ext cx="7730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Two Adjacent Tone 3 </a:t>
            </a:r>
            <a:r>
              <a:rPr lang="en-US" sz="2400" dirty="0" smtClean="0">
                <a:sym typeface="Wingdings" panose="05000000000000000000" pitchFamily="2" charset="2"/>
              </a:rPr>
              <a:t> The first one changes to Tone 2</a:t>
            </a:r>
            <a:endParaRPr lang="en-GB" sz="2400" dirty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79933"/>
              </p:ext>
            </p:extLst>
          </p:nvPr>
        </p:nvGraphicFramePr>
        <p:xfrm>
          <a:off x="968991" y="507575"/>
          <a:ext cx="106998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639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 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Ma màkpěnà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whistled</a:t>
                      </a:r>
                      <a:r>
                        <a:rPr lang="cy-GB" sz="2400" baseline="0" dirty="0" smtClean="0"/>
                        <a:t> (recently).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9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</a:t>
                      </a:r>
                      <a:r>
                        <a:rPr lang="cy-GB" sz="2400" baseline="0" dirty="0" smtClean="0"/>
                        <a:t>a mákp</a:t>
                      </a:r>
                      <a:r>
                        <a:rPr lang="cy-GB" sz="2400" dirty="0" smtClean="0"/>
                        <a:t>ěná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whistled</a:t>
                      </a:r>
                      <a:r>
                        <a:rPr lang="cy-GB" sz="2400" baseline="0" dirty="0" smtClean="0"/>
                        <a:t> (some time ago).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Ma makpéna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will</a:t>
                      </a:r>
                      <a:r>
                        <a:rPr lang="cy-GB" sz="2400" baseline="0" dirty="0" smtClean="0"/>
                        <a:t> whistle/was whistling.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Ma mùbhinà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walked</a:t>
                      </a:r>
                      <a:r>
                        <a:rPr lang="cy-GB" sz="2400" baseline="0" dirty="0" smtClean="0"/>
                        <a:t> (recently)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49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Ma múbhiná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walked (some time ago)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9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Ma mubhìna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I will walk/was walking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57133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4289368" y="3707975"/>
            <a:ext cx="7578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dirty="0" smtClean="0"/>
              <a:t>Constance Kutsch Lojenga (1994) Ngiti A Central-Sudanic Language in Zaire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6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Suprasegmentals in Morphosyntax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6000"/>
            <a:ext cx="4766883" cy="3581400"/>
          </a:xfrm>
        </p:spPr>
        <p:txBody>
          <a:bodyPr/>
          <a:lstStyle/>
          <a:p>
            <a:r>
              <a:rPr lang="en-US" sz="2800" dirty="0" smtClean="0">
                <a:sym typeface="Wingdings" panose="05000000000000000000" pitchFamily="2" charset="2"/>
              </a:rPr>
              <a:t>Tone, Tone Sandhi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Lexical vs Grammatical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Trigger and Spread 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Function?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Intonation 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Usage?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9" name="文字方塊 8"/>
          <p:cNvSpPr txBox="1"/>
          <p:nvPr/>
        </p:nvSpPr>
        <p:spPr>
          <a:xfrm>
            <a:off x="7620364" y="6488668"/>
            <a:ext cx="457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Zhiming</a:t>
            </a:r>
            <a:r>
              <a:rPr lang="en-US" dirty="0" smtClean="0"/>
              <a:t> (2004) </a:t>
            </a:r>
            <a:r>
              <a:rPr lang="en-US" dirty="0" err="1" smtClean="0"/>
              <a:t>Accentualism</a:t>
            </a:r>
            <a:r>
              <a:rPr lang="en-US" dirty="0" smtClean="0"/>
              <a:t> in Chinese</a:t>
            </a:r>
            <a:endParaRPr lang="en-GB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53879"/>
              </p:ext>
            </p:extLst>
          </p:nvPr>
        </p:nvGraphicFramePr>
        <p:xfrm>
          <a:off x="6138483" y="2682006"/>
          <a:ext cx="5748713" cy="914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49743">
                  <a:extLst>
                    <a:ext uri="{9D8B030D-6E8A-4147-A177-3AD203B41FA5}">
                      <a16:colId xmlns:a16="http://schemas.microsoft.com/office/drawing/2014/main" val="3188818348"/>
                    </a:ext>
                  </a:extLst>
                </a:gridCol>
                <a:gridCol w="4598970">
                  <a:extLst>
                    <a:ext uri="{9D8B030D-6E8A-4147-A177-3AD203B41FA5}">
                      <a16:colId xmlns:a16="http://schemas.microsoft.com/office/drawing/2014/main" val="196005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Spread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Tone</a:t>
                      </a:r>
                      <a:r>
                        <a:rPr lang="cy-GB" sz="2400" baseline="0" dirty="0" smtClean="0"/>
                        <a:t> spread to other lexical hosts.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60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Trigger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Sensitive to adjacent tones.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583922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284766"/>
              </p:ext>
            </p:extLst>
          </p:nvPr>
        </p:nvGraphicFramePr>
        <p:xfrm>
          <a:off x="6138483" y="3971287"/>
          <a:ext cx="5748714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462">
                  <a:extLst>
                    <a:ext uri="{9D8B030D-6E8A-4147-A177-3AD203B41FA5}">
                      <a16:colId xmlns:a16="http://schemas.microsoft.com/office/drawing/2014/main" val="3188818348"/>
                    </a:ext>
                  </a:extLst>
                </a:gridCol>
                <a:gridCol w="1535084">
                  <a:extLst>
                    <a:ext uri="{9D8B030D-6E8A-4147-A177-3AD203B41FA5}">
                      <a16:colId xmlns:a16="http://schemas.microsoft.com/office/drawing/2014/main" val="1318364739"/>
                    </a:ext>
                  </a:extLst>
                </a:gridCol>
                <a:gridCol w="1535084">
                  <a:extLst>
                    <a:ext uri="{9D8B030D-6E8A-4147-A177-3AD203B41FA5}">
                      <a16:colId xmlns:a16="http://schemas.microsoft.com/office/drawing/2014/main" val="3387696865"/>
                    </a:ext>
                  </a:extLst>
                </a:gridCol>
                <a:gridCol w="1535084">
                  <a:extLst>
                    <a:ext uri="{9D8B030D-6E8A-4147-A177-3AD203B41FA5}">
                      <a16:colId xmlns:a16="http://schemas.microsoft.com/office/drawing/2014/main" val="2393259353"/>
                    </a:ext>
                  </a:extLst>
                </a:gridCol>
              </a:tblGrid>
              <a:tr h="206194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Mandarin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Wu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Min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2148203"/>
                  </a:ext>
                </a:extLst>
              </a:tr>
              <a:tr h="290962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Spread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-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+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-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605960"/>
                  </a:ext>
                </a:extLst>
              </a:tr>
              <a:tr h="206194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Trigger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+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-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dirty="0" smtClean="0"/>
                        <a:t>-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58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1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505497" y="5208001"/>
            <a:ext cx="7792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dirty="0"/>
              <a:t>Matthew Y. Chen (2007) </a:t>
            </a:r>
            <a:r>
              <a:rPr lang="en-GB" dirty="0"/>
              <a:t>Tone Sandhi: Patterns across Chinese Dialects </a:t>
            </a:r>
            <a:r>
              <a:rPr lang="en-GB" i="1" dirty="0"/>
              <a:t>p. </a:t>
            </a:r>
            <a:r>
              <a:rPr lang="en-GB" i="1" dirty="0" smtClean="0"/>
              <a:t>439</a:t>
            </a:r>
            <a:endParaRPr lang="en-GB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5429"/>
              </p:ext>
            </p:extLst>
          </p:nvPr>
        </p:nvGraphicFramePr>
        <p:xfrm>
          <a:off x="2456843" y="752918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5682806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8596991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3057831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7825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73632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Kyoto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Tokyo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Kagoshima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S. Miyagi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38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dirty="0" smtClean="0"/>
                        <a:t>Locus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-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-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617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dirty="0" smtClean="0"/>
                        <a:t>Register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-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-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2747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dirty="0" smtClean="0"/>
                        <a:t>Vowel Length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dirty="0" smtClean="0"/>
                        <a:t>+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564201"/>
                  </a:ext>
                </a:extLst>
              </a:tr>
            </a:tbl>
          </a:graphicData>
        </a:graphic>
      </p:graphicFrame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65487"/>
              </p:ext>
            </p:extLst>
          </p:nvPr>
        </p:nvGraphicFramePr>
        <p:xfrm>
          <a:off x="2375803" y="3379201"/>
          <a:ext cx="829007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284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4781795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H-T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伊寫較緊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aseline="0" dirty="0" err="1" smtClean="0"/>
                        <a:t>i</a:t>
                      </a:r>
                      <a:r>
                        <a:rPr lang="en-US" altLang="zh-TW" sz="2400" baseline="0" dirty="0" smtClean="0"/>
                        <a:t> – </a:t>
                      </a:r>
                      <a:r>
                        <a:rPr lang="en-US" altLang="zh-TW" sz="2400" baseline="0" dirty="0" err="1" smtClean="0"/>
                        <a:t>siá</a:t>
                      </a:r>
                      <a:r>
                        <a:rPr lang="en-US" altLang="zh-TW" sz="2400" baseline="0" dirty="0" smtClean="0"/>
                        <a:t> – </a:t>
                      </a:r>
                      <a:r>
                        <a:rPr lang="en-US" altLang="zh-TW" sz="2400" baseline="0" dirty="0" err="1" smtClean="0"/>
                        <a:t>khah</a:t>
                      </a:r>
                      <a:r>
                        <a:rPr lang="en-US" altLang="zh-TW" sz="2400" baseline="0" dirty="0" smtClean="0"/>
                        <a:t> – </a:t>
                      </a:r>
                      <a:r>
                        <a:rPr lang="en-US" altLang="zh-TW" sz="2400" baseline="0" dirty="0" err="1" smtClean="0"/>
                        <a:t>kín</a:t>
                      </a:r>
                      <a:r>
                        <a:rPr lang="en-US" altLang="zh-TW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9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err="1" smtClean="0"/>
                        <a:t>i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siá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khah-kín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would be faster for him to write.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err="1" smtClean="0"/>
                        <a:t>i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siá-khah-kín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writes faster.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505497" y="2253741"/>
            <a:ext cx="789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Shimabukuro, </a:t>
            </a:r>
            <a:r>
              <a:rPr lang="en-GB" dirty="0" err="1" smtClean="0"/>
              <a:t>Moriyo</a:t>
            </a:r>
            <a:r>
              <a:rPr lang="en-GB" dirty="0" smtClean="0"/>
              <a:t> (2004) </a:t>
            </a:r>
            <a:r>
              <a:rPr lang="en-US" dirty="0" smtClean="0"/>
              <a:t>A </a:t>
            </a:r>
            <a:r>
              <a:rPr lang="en-US" dirty="0"/>
              <a:t>typology of pitch accent languages in East Asia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6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522809"/>
              </p:ext>
            </p:extLst>
          </p:nvPr>
        </p:nvGraphicFramePr>
        <p:xfrm>
          <a:off x="2743196" y="1488482"/>
          <a:ext cx="7531332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841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1533841">
                  <a:extLst>
                    <a:ext uri="{9D8B030D-6E8A-4147-A177-3AD203B41FA5}">
                      <a16:colId xmlns:a16="http://schemas.microsoft.com/office/drawing/2014/main" val="3032609642"/>
                    </a:ext>
                  </a:extLst>
                </a:gridCol>
                <a:gridCol w="2054154">
                  <a:extLst>
                    <a:ext uri="{9D8B030D-6E8A-4147-A177-3AD203B41FA5}">
                      <a16:colId xmlns:a16="http://schemas.microsoft.com/office/drawing/2014/main" val="4244890040"/>
                    </a:ext>
                  </a:extLst>
                </a:gridCol>
                <a:gridCol w="240949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Lang</a:t>
                      </a:r>
                      <a:r>
                        <a:rPr lang="en-US" sz="2400" baseline="0" dirty="0" smtClean="0"/>
                        <a:t> F-M</a:t>
                      </a:r>
                      <a:r>
                        <a:rPr lang="en-US" sz="2400" dirty="0" smtClean="0"/>
                        <a:t>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y-GB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Independent Words</a:t>
                      </a:r>
                      <a:endParaRPr lang="en-GB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y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Compound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35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tshi</a:t>
                      </a:r>
                      <a:r>
                        <a:rPr lang="en-GB" sz="28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</a:t>
                      </a:r>
                      <a:endParaRPr lang="en-GB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ieng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tshi</a:t>
                      </a:r>
                      <a:r>
                        <a:rPr lang="en-GB" sz="28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ū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ieng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269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</a:t>
                      </a:r>
                      <a:endParaRPr lang="en-GB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iāng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è</a:t>
                      </a:r>
                      <a:r>
                        <a:rPr lang="en-GB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iāng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Baby</a:t>
                      </a:r>
                      <a:r>
                        <a:rPr lang="cy-GB" altLang="zh-TW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Chicken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874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â</a:t>
                      </a:r>
                      <a:endParaRPr lang="en-GB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ǎu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à</a:t>
                      </a: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ǎu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Afternoon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ù</a:t>
                      </a:r>
                      <a:endParaRPr lang="en-GB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ǔ</a:t>
                      </a: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ìng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Fly</a:t>
                      </a:r>
                      <a:r>
                        <a:rPr lang="cy-GB" altLang="zh-TW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(insect)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149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âu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</a:t>
                      </a: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lang="en-GB" sz="2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̄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òu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</a:t>
                      </a: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ng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ȳ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  <a:r>
                        <a:rPr lang="cy-GB" altLang="zh-TW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rain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91659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ǒu</a:t>
                      </a:r>
                      <a:endParaRPr lang="en-GB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êi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ù</a:t>
                      </a:r>
                      <a:r>
                        <a:rPr lang="en-GB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êi</a:t>
                      </a:r>
                      <a:endParaRPr lang="en-GB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145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iû</a:t>
                      </a:r>
                      <a:endParaRPr lang="en-GB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liû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GB" sz="28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iù</a:t>
                      </a: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liû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y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Fast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691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Honorifics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Dependent on the speaker, the participants of a sentence, or the situation.</a:t>
            </a:r>
          </a:p>
          <a:p>
            <a:pPr lvl="1"/>
            <a:r>
              <a:rPr lang="en-US" sz="3200" dirty="0" smtClean="0"/>
              <a:t>T-V distinctions in Indo-European Languages</a:t>
            </a:r>
          </a:p>
          <a:p>
            <a:pPr lvl="1"/>
            <a:r>
              <a:rPr lang="en-US" sz="3200" dirty="0" smtClean="0"/>
              <a:t>Avoidance Speech</a:t>
            </a:r>
          </a:p>
        </p:txBody>
      </p:sp>
    </p:spTree>
    <p:extLst>
      <p:ext uri="{BB962C8B-B14F-4D97-AF65-F5344CB8AC3E}">
        <p14:creationId xmlns:p14="http://schemas.microsoft.com/office/powerpoint/2010/main" val="38772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748092"/>
              </p:ext>
            </p:extLst>
          </p:nvPr>
        </p:nvGraphicFramePr>
        <p:xfrm>
          <a:off x="968991" y="1820987"/>
          <a:ext cx="106998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639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145206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 A-U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Sjuri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will</a:t>
                      </a:r>
                      <a:r>
                        <a:rPr lang="en-US" sz="2400" baseline="0" dirty="0" smtClean="0"/>
                        <a:t> do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9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Sjori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I</a:t>
                      </a:r>
                      <a:r>
                        <a:rPr lang="ja-JP" altLang="en-US" sz="2400" dirty="0" smtClean="0"/>
                        <a:t> </a:t>
                      </a:r>
                      <a:r>
                        <a:rPr lang="en-US" altLang="ja-JP" sz="2400" dirty="0" smtClean="0"/>
                        <a:t>will</a:t>
                      </a:r>
                      <a:r>
                        <a:rPr lang="ja-JP" altLang="en-US" sz="2400" dirty="0" smtClean="0"/>
                        <a:t> </a:t>
                      </a:r>
                      <a:r>
                        <a:rPr lang="en-US" altLang="ja-JP" sz="2400" dirty="0" smtClean="0"/>
                        <a:t>do.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SiNsjori</a:t>
                      </a:r>
                      <a:r>
                        <a:rPr lang="en-US" altLang="ja-JP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(Grandpa)</a:t>
                      </a:r>
                      <a:r>
                        <a:rPr lang="en-US" sz="2400" baseline="0" dirty="0" smtClean="0"/>
                        <a:t> will do.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‘</a:t>
                      </a:r>
                      <a:r>
                        <a:rPr lang="en-US" sz="2400" dirty="0" err="1" smtClean="0"/>
                        <a:t>ikjuri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will go.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49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‘</a:t>
                      </a:r>
                      <a:r>
                        <a:rPr lang="en-US" sz="2400" dirty="0" err="1" smtClean="0"/>
                        <a:t>ikjori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will go.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9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‘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imori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(Grandma) will go.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5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dirty="0" smtClean="0"/>
              <a:t>On the next page...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0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450575"/>
            <a:ext cx="96012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 basic tones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sz="2800" dirty="0" smtClean="0">
                <a:sym typeface="Wingdings" panose="05000000000000000000" pitchFamily="2" charset="2"/>
              </a:rPr>
              <a:t>,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, LH,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HL</a:t>
            </a:r>
            <a:r>
              <a:rPr lang="en-US" sz="2800" dirty="0" smtClean="0">
                <a:sym typeface="Wingdings" panose="05000000000000000000" pitchFamily="2" charset="2"/>
              </a:rPr>
              <a:t>, LHL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Tone HL spreads to next syllable if the syllable is L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Vowel Change (VC):</a:t>
            </a:r>
            <a:endParaRPr lang="en-GB" sz="2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21673"/>
              </p:ext>
            </p:extLst>
          </p:nvPr>
        </p:nvGraphicFramePr>
        <p:xfrm>
          <a:off x="1371600" y="2559631"/>
          <a:ext cx="9745749" cy="2590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35382">
                  <a:extLst>
                    <a:ext uri="{9D8B030D-6E8A-4147-A177-3AD203B41FA5}">
                      <a16:colId xmlns:a16="http://schemas.microsoft.com/office/drawing/2014/main" val="1069889305"/>
                    </a:ext>
                  </a:extLst>
                </a:gridCol>
                <a:gridCol w="5785658">
                  <a:extLst>
                    <a:ext uri="{9D8B030D-6E8A-4147-A177-3AD203B41FA5}">
                      <a16:colId xmlns:a16="http://schemas.microsoft.com/office/drawing/2014/main" val="5597822"/>
                    </a:ext>
                  </a:extLst>
                </a:gridCol>
                <a:gridCol w="1424709">
                  <a:extLst>
                    <a:ext uri="{9D8B030D-6E8A-4147-A177-3AD203B41FA5}">
                      <a16:colId xmlns:a16="http://schemas.microsoft.com/office/drawing/2014/main" val="3846966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ó +</a:t>
                      </a:r>
                      <a:r>
                        <a:rPr lang="cy-GB" sz="2800" baseline="0" dirty="0" smtClean="0"/>
                        <a:t> HL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VC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8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Perfect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â + original</a:t>
                      </a:r>
                      <a:r>
                        <a:rPr lang="cy-GB" sz="2800" baseline="0" dirty="0" smtClean="0"/>
                        <a:t> tone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6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“A</a:t>
                      </a:r>
                      <a:r>
                        <a:rPr lang="en-US" sz="2800" baseline="0" dirty="0" smtClean="0"/>
                        <a:t> present”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a + HL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30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“E present”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baseline="0" dirty="0" smtClean="0"/>
                        <a:t>ê + spread + last syllable H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VC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97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800" dirty="0" smtClean="0"/>
                        <a:t>Future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 dirty="0" smtClean="0"/>
                        <a:t>a</a:t>
                      </a:r>
                      <a:r>
                        <a:rPr lang="cy-GB" sz="2800" baseline="0" dirty="0" smtClean="0"/>
                        <a:t> + Cî/Cû- </a:t>
                      </a:r>
                      <a:r>
                        <a:rPr lang="cy-GB" sz="2800" baseline="0" dirty="0" smtClean="0"/>
                        <a:t>+ spread + last syllable H</a:t>
                      </a:r>
                      <a:endParaRPr lang="en-GB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686832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27039"/>
              </p:ext>
            </p:extLst>
          </p:nvPr>
        </p:nvGraphicFramePr>
        <p:xfrm>
          <a:off x="4924829" y="5323151"/>
          <a:ext cx="6192520" cy="93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96260">
                  <a:extLst>
                    <a:ext uri="{9D8B030D-6E8A-4147-A177-3AD203B41FA5}">
                      <a16:colId xmlns:a16="http://schemas.microsoft.com/office/drawing/2014/main" val="307322299"/>
                    </a:ext>
                  </a:extLst>
                </a:gridCol>
                <a:gridCol w="3096260">
                  <a:extLst>
                    <a:ext uri="{9D8B030D-6E8A-4147-A177-3AD203B41FA5}">
                      <a16:colId xmlns:a16="http://schemas.microsoft.com/office/drawing/2014/main" val="734189676"/>
                    </a:ext>
                  </a:extLst>
                </a:gridCol>
              </a:tblGrid>
              <a:tr h="468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a &gt; e / _#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Ga &gt; Gi</a:t>
                      </a:r>
                      <a:r>
                        <a:rPr lang="cy-GB" sz="2400" baseline="0" dirty="0" smtClean="0"/>
                        <a:t> / _#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04066"/>
                  </a:ext>
                </a:extLst>
              </a:tr>
              <a:tr h="468168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aa &gt; ee</a:t>
                      </a:r>
                      <a:r>
                        <a:rPr lang="cy-GB" sz="2400" baseline="0" dirty="0" smtClean="0"/>
                        <a:t> / _#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Gaa &gt; Gii</a:t>
                      </a:r>
                      <a:r>
                        <a:rPr lang="cy-GB" sz="2400" baseline="0" dirty="0" smtClean="0"/>
                        <a:t> / _#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562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0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128842"/>
              </p:ext>
            </p:extLst>
          </p:nvPr>
        </p:nvGraphicFramePr>
        <p:xfrm>
          <a:off x="968991" y="1521726"/>
          <a:ext cx="1069984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718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6326127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Tanpe</a:t>
                      </a:r>
                      <a:r>
                        <a:rPr lang="cy-GB" sz="2400" baseline="0" dirty="0" smtClean="0"/>
                        <a:t> cikap ne.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This is a bird.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Poro</a:t>
                      </a:r>
                      <a:r>
                        <a:rPr lang="cy-GB" sz="2400" baseline="0" dirty="0" smtClean="0"/>
                        <a:t> cikap pon cikap 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The</a:t>
                      </a:r>
                      <a:r>
                        <a:rPr lang="cy-GB" sz="2400" baseline="0" dirty="0" smtClean="0"/>
                        <a:t> b</a:t>
                      </a:r>
                      <a:r>
                        <a:rPr lang="cy-GB" sz="2400" dirty="0" smtClean="0"/>
                        <a:t>ig bird eats the</a:t>
                      </a:r>
                      <a:r>
                        <a:rPr lang="cy-GB" sz="2400" baseline="0" dirty="0" smtClean="0"/>
                        <a:t> small bird.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y-GB" sz="2400" dirty="0" smtClean="0"/>
                        <a:t>Seta pon cep hunara.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 dog looks for the small fish.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 seta </a:t>
                      </a:r>
                      <a:r>
                        <a:rPr lang="en-US" sz="2400" dirty="0" err="1" smtClean="0"/>
                        <a:t>kotan</a:t>
                      </a:r>
                      <a:r>
                        <a:rPr lang="en-US" sz="2400" dirty="0" smtClean="0"/>
                        <a:t> ta an.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This</a:t>
                      </a:r>
                      <a:r>
                        <a:rPr lang="en-US" sz="2400" baseline="0" dirty="0" smtClean="0"/>
                        <a:t> dog is in the village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2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Cep </a:t>
                      </a:r>
                      <a:r>
                        <a:rPr lang="en-US" sz="2400" dirty="0" err="1" smtClean="0"/>
                        <a:t>poro</a:t>
                      </a:r>
                      <a:r>
                        <a:rPr lang="en-US" sz="2400" dirty="0" smtClean="0"/>
                        <a:t> seta </a:t>
                      </a:r>
                      <a:r>
                        <a:rPr lang="en-US" sz="2400" dirty="0" err="1" smtClean="0"/>
                        <a:t>nukar</a:t>
                      </a:r>
                      <a:r>
                        <a:rPr lang="en-US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fish</a:t>
                      </a:r>
                      <a:r>
                        <a:rPr lang="en-US" sz="2400" baseline="0" dirty="0" smtClean="0"/>
                        <a:t> sees the big dog.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Cep </a:t>
                      </a:r>
                      <a:r>
                        <a:rPr lang="en-US" sz="2400" dirty="0" err="1" smtClean="0"/>
                        <a:t>nukar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hekaci</a:t>
                      </a:r>
                      <a:r>
                        <a:rPr lang="zh-TW" altLang="en-US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kanki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hunara</a:t>
                      </a:r>
                      <a:r>
                        <a:rPr lang="en-US" altLang="zh-TW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boy who sees the fish looks for the</a:t>
                      </a:r>
                      <a:r>
                        <a:rPr lang="en-US" sz="2400" baseline="0" dirty="0" smtClean="0"/>
                        <a:t> hook.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Hekaci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kotan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nukar</a:t>
                      </a:r>
                      <a:r>
                        <a:rPr lang="en-US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boy sees the village.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Kotan</a:t>
                      </a:r>
                      <a:r>
                        <a:rPr lang="en-US" sz="2400" baseline="0" dirty="0" smtClean="0"/>
                        <a:t> un </a:t>
                      </a:r>
                      <a:r>
                        <a:rPr lang="en-US" sz="2400" baseline="0" dirty="0" err="1" smtClean="0"/>
                        <a:t>arpa</a:t>
                      </a:r>
                      <a:r>
                        <a:rPr lang="en-US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walks towards the village.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6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Word Order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572001"/>
          </a:xfrm>
        </p:spPr>
        <p:txBody>
          <a:bodyPr/>
          <a:lstStyle/>
          <a:p>
            <a:r>
              <a:rPr lang="en-US" sz="2400" dirty="0" smtClean="0"/>
              <a:t>Word Order is not necessarily fixed</a:t>
            </a:r>
          </a:p>
          <a:p>
            <a:r>
              <a:rPr lang="en-US" sz="2400" dirty="0" smtClean="0"/>
              <a:t>What might affect word order?</a:t>
            </a:r>
          </a:p>
          <a:p>
            <a:pPr lvl="1"/>
            <a:r>
              <a:rPr lang="en-US" sz="2400" dirty="0" smtClean="0"/>
              <a:t>Topicalization, Focus, Poetry</a:t>
            </a:r>
          </a:p>
          <a:p>
            <a:r>
              <a:rPr lang="en-US" sz="2400" dirty="0" smtClean="0"/>
              <a:t>Free word order and markings – More in </a:t>
            </a:r>
            <a:r>
              <a:rPr lang="en-US" sz="2400" i="1" dirty="0" smtClean="0"/>
              <a:t>Cases</a:t>
            </a:r>
            <a:endParaRPr lang="en-US" sz="2400" i="1" dirty="0"/>
          </a:p>
          <a:p>
            <a:r>
              <a:rPr lang="en-US" sz="2400" dirty="0" smtClean="0"/>
              <a:t>More complex word order: V2 word order</a:t>
            </a:r>
          </a:p>
          <a:p>
            <a:r>
              <a:rPr lang="en-US" sz="2400" dirty="0" smtClean="0"/>
              <a:t>More in alignment.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155198"/>
              </p:ext>
            </p:extLst>
          </p:nvPr>
        </p:nvGraphicFramePr>
        <p:xfrm>
          <a:off x="1371600" y="2286000"/>
          <a:ext cx="8128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235896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229643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48085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6151595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Generally Speaking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97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V-O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N-Possessor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N-adj.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Prep-N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28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O-V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Possessor-N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Adj.-N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N-</a:t>
                      </a:r>
                      <a:r>
                        <a:rPr lang="en-US" b="0" dirty="0" err="1" smtClean="0"/>
                        <a:t>Postp</a:t>
                      </a:r>
                      <a:r>
                        <a:rPr lang="en-US" b="0" dirty="0" smtClean="0"/>
                        <a:t>.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720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92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234341"/>
              </p:ext>
            </p:extLst>
          </p:nvPr>
        </p:nvGraphicFramePr>
        <p:xfrm>
          <a:off x="220846" y="1405348"/>
          <a:ext cx="11638645" cy="397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441">
                  <a:extLst>
                    <a:ext uri="{9D8B030D-6E8A-4147-A177-3AD203B41FA5}">
                      <a16:colId xmlns:a16="http://schemas.microsoft.com/office/drawing/2014/main" val="3170740257"/>
                    </a:ext>
                  </a:extLst>
                </a:gridCol>
                <a:gridCol w="5924204">
                  <a:extLst>
                    <a:ext uri="{9D8B030D-6E8A-4147-A177-3AD203B41FA5}">
                      <a16:colId xmlns:a16="http://schemas.microsoft.com/office/drawing/2014/main" val="374407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 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71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Jag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känner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inte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honom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 don’t</a:t>
                      </a:r>
                      <a:r>
                        <a:rPr lang="cy-GB" altLang="zh-TW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know him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39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flicka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måste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ofta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läsa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tidningen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A girl must</a:t>
                      </a:r>
                      <a:r>
                        <a:rPr lang="cy-GB" altLang="zh-TW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often read the newspaper.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Ni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köper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inte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stol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imorgon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We won’t buy a chair tomorrow.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91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Här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får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inte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röka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You must not smoke here.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134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Hon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måste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inte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komma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She doesn’t have to come.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5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Jag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köper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bok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, om de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kommer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If they</a:t>
                      </a:r>
                      <a:r>
                        <a:rPr lang="cy-GB" altLang="zh-TW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come, I’ll buy a book.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02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Flickan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gråter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ofta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, n</a:t>
                      </a:r>
                      <a:r>
                        <a:rPr lang="cy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är mamman inte är där.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When the mother isn’t here, the girl often cries.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539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Därför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att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han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alltid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sjunger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vill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jag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inte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skriva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boken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idag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y-GB" altLang="zh-TW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I don’t want to write the</a:t>
                      </a:r>
                      <a:r>
                        <a:rPr lang="cy-GB" altLang="zh-TW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book today since he is always singing.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7221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3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1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3092</TotalTime>
  <Words>2336</Words>
  <Application>Microsoft Office PowerPoint</Application>
  <PresentationFormat>寬螢幕</PresentationFormat>
  <Paragraphs>598</Paragraphs>
  <Slides>48</Slides>
  <Notes>23</Notes>
  <HiddenSlides>4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59" baseType="lpstr">
      <vt:lpstr>DFKai-SB</vt:lpstr>
      <vt:lpstr>メイリオ</vt:lpstr>
      <vt:lpstr>微軟正黑體</vt:lpstr>
      <vt:lpstr>PMingLiU</vt:lpstr>
      <vt:lpstr>PMingLiU</vt:lpstr>
      <vt:lpstr>游ゴシック</vt:lpstr>
      <vt:lpstr>Calibri</vt:lpstr>
      <vt:lpstr>Franklin Gothic Book</vt:lpstr>
      <vt:lpstr>Times New Roman</vt:lpstr>
      <vt:lpstr>Wingdings</vt:lpstr>
      <vt:lpstr>Crop</vt:lpstr>
      <vt:lpstr>Morphosyntax</vt:lpstr>
      <vt:lpstr>NOTE</vt:lpstr>
      <vt:lpstr>Before We Start</vt:lpstr>
      <vt:lpstr>WARM UP</vt:lpstr>
      <vt:lpstr>PowerPoint 簡報</vt:lpstr>
      <vt:lpstr>Word Order</vt:lpstr>
      <vt:lpstr>PowerPoint 簡報</vt:lpstr>
      <vt:lpstr>PowerPoint 簡報</vt:lpstr>
      <vt:lpstr>PowerPoint 簡報</vt:lpstr>
      <vt:lpstr>PowerPoint 簡報</vt:lpstr>
      <vt:lpstr>Morphological Process</vt:lpstr>
      <vt:lpstr>PowerPoint 簡報</vt:lpstr>
      <vt:lpstr>PowerPoint 簡報</vt:lpstr>
      <vt:lpstr>PowerPoint 簡報</vt:lpstr>
      <vt:lpstr>PowerPoint 簡報</vt:lpstr>
      <vt:lpstr>Gender – Noun Class - Classifier</vt:lpstr>
      <vt:lpstr>PowerPoint 簡報</vt:lpstr>
      <vt:lpstr>PowerPoint 簡報</vt:lpstr>
      <vt:lpstr>PowerPoint 簡報</vt:lpstr>
      <vt:lpstr>Case</vt:lpstr>
      <vt:lpstr>Person - Number</vt:lpstr>
      <vt:lpstr>PowerPoint 簡報</vt:lpstr>
      <vt:lpstr>PowerPoint 簡報</vt:lpstr>
      <vt:lpstr>Tense – Aspect – Mood – Evidentiality</vt:lpstr>
      <vt:lpstr>PowerPoint 簡報</vt:lpstr>
      <vt:lpstr>PowerPoint 簡報</vt:lpstr>
      <vt:lpstr>Possession</vt:lpstr>
      <vt:lpstr>PowerPoint 簡報</vt:lpstr>
      <vt:lpstr>PowerPoint 簡報</vt:lpstr>
      <vt:lpstr>Alignment – Nom.-Acc. vs Erg.-Abs</vt:lpstr>
      <vt:lpstr>Alignment - Austronesian</vt:lpstr>
      <vt:lpstr>PowerPoint 簡報</vt:lpstr>
      <vt:lpstr>PowerPoint 簡報</vt:lpstr>
      <vt:lpstr>Animacy Hierarchy</vt:lpstr>
      <vt:lpstr>PowerPoint 簡報</vt:lpstr>
      <vt:lpstr>PowerPoint 簡報</vt:lpstr>
      <vt:lpstr>Morphosyntax - Phonology</vt:lpstr>
      <vt:lpstr>PowerPoint 簡報</vt:lpstr>
      <vt:lpstr>PowerPoint 簡報</vt:lpstr>
      <vt:lpstr>PowerPoint 簡報</vt:lpstr>
      <vt:lpstr>Suprasegmentals in Morphosyntax</vt:lpstr>
      <vt:lpstr>PowerPoint 簡報</vt:lpstr>
      <vt:lpstr>PowerPoint 簡報</vt:lpstr>
      <vt:lpstr>Honorifics</vt:lpstr>
      <vt:lpstr>PowerPoint 簡報</vt:lpstr>
      <vt:lpstr>SOME PRACTICE</vt:lpstr>
      <vt:lpstr>Answers</vt:lpstr>
      <vt:lpstr>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Morphosyntax</dc:title>
  <dc:creator>Gary Yao</dc:creator>
  <cp:lastModifiedBy>Gary Yao</cp:lastModifiedBy>
  <cp:revision>384</cp:revision>
  <dcterms:created xsi:type="dcterms:W3CDTF">2019-07-09T03:10:36Z</dcterms:created>
  <dcterms:modified xsi:type="dcterms:W3CDTF">2019-07-16T02:36:01Z</dcterms:modified>
</cp:coreProperties>
</file>