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59" r:id="rId6"/>
    <p:sldId id="261" r:id="rId7"/>
    <p:sldId id="265" r:id="rId8"/>
    <p:sldId id="263" r:id="rId9"/>
    <p:sldId id="262" r:id="rId10"/>
    <p:sldId id="264" r:id="rId11"/>
    <p:sldId id="280" r:id="rId12"/>
    <p:sldId id="287" r:id="rId13"/>
    <p:sldId id="285" r:id="rId14"/>
    <p:sldId id="286" r:id="rId15"/>
    <p:sldId id="268" r:id="rId16"/>
    <p:sldId id="267" r:id="rId17"/>
    <p:sldId id="291" r:id="rId18"/>
    <p:sldId id="292" r:id="rId19"/>
    <p:sldId id="293" r:id="rId20"/>
    <p:sldId id="294" r:id="rId21"/>
    <p:sldId id="274" r:id="rId22"/>
    <p:sldId id="276" r:id="rId23"/>
    <p:sldId id="269" r:id="rId24"/>
    <p:sldId id="260" r:id="rId25"/>
    <p:sldId id="289" r:id="rId26"/>
    <p:sldId id="279" r:id="rId27"/>
    <p:sldId id="282" r:id="rId28"/>
    <p:sldId id="288" r:id="rId29"/>
    <p:sldId id="278" r:id="rId30"/>
    <p:sldId id="290" r:id="rId31"/>
    <p:sldId id="27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F5947-125C-4F8F-B28C-92B82919C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03D2B-BCAA-4612-9EB2-5E49ABD9D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D8555-DF33-44CA-BD33-031737A9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FE61B-00A7-4173-B98F-1E9AF599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ECE4F-80AA-425C-A814-E62D1A83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09947-4860-49CE-B45F-C854523A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52172-68EB-41A0-A473-F6FDCC361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9EEE1-EEDC-442B-B236-7109745AD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FD6EC-4218-4924-A428-1ED686DB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AF01-1707-4476-8C90-C47C6B00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6EDDA1-A1AA-42D1-ADCC-0F79A22C2F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ACB52-8CE3-4E15-8027-825A57471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9DA73-F8C4-4358-84C7-36DA7D03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DA67-3D0A-479E-89F0-64E658B1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79390-CD1D-46C7-858C-8FFFCA53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2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47A2-6F90-4DC9-A11C-7E1893C8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AB44-19BE-483C-8757-005039DE8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BFE12-931C-4690-A7EF-AE7F5EA7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71C9C-A40C-4E5E-B3D3-3736C82C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FA63B-AFC0-4113-969E-3BB706B6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5D08-4D90-4288-8400-46B6E552D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779F7-C92D-4746-A276-BEFCE65CB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AC808-B4E9-4803-B0D7-744A2F08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ADB18-02F1-43CB-904F-4E82CC58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E5287-2A92-4387-9901-6A3C4FAA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4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1929-E48F-4879-8DB2-1D848EC8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A2139-C5EA-46A1-B85C-CBBEE1A10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889DE-BDA8-4E2D-8AAD-52E31A31E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782DD-F6D4-4209-9256-FDA1D14A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19398-A634-4BE9-A9CA-0A49DC85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64720-2326-4068-8234-BB771F56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2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854A-6313-403F-8159-0109A5FF3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EF025-DE7F-48CF-9F5D-F7AB60B12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9EAEE-97E3-48D1-A7A4-75B103437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B7ABF-2E11-4B22-9B40-5A2012430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69057-A507-4204-B6B6-0708F0E8D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FB81E-FBA9-483B-860A-9C249E9D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9530F-8276-4E89-8BA8-DB64BB5D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00719-3F8B-4F6B-9DA4-8732EAC0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5F05-1804-4FA6-A647-0AE7A26F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59B6D-8D6D-441E-B1B1-8DD70E38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021B7-D06B-480C-B4C6-8852E917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F3C76-05C2-445A-8B54-DF2B7AB0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6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EAF87-9256-4FE5-B8AC-B61CB53F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4DF2C-71AA-4E6D-B982-EADD3C24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8B493-0096-419A-A8EB-345B24C4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5CFA5-B4EE-4347-8DB5-01FC7242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2D2BE-2C07-49A0-AA15-B0AFC4FC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C47FC-3ECF-43B3-8E4C-EC21356D1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D1D12-0939-42EA-B6FF-F28497F2C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414A4-3C4A-46CF-91FD-86540809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6499F-4DA6-4F02-86A1-99FB8C3F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4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B751B-B917-4552-9DD7-DDAFE5C0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2A5B10-6F2E-40D7-B249-ABEF45959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A527D-8140-4635-80ED-41D2A8599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C4E61-17DF-4E30-A38A-31D84984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505C4-CA5A-4AEE-878A-38E02517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31146-0E60-4552-AFB3-62117EDF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7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5649EB-3FD4-4D1A-BCD5-A61DCA55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605F-789F-4223-88E0-5E982C67A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1F94-DC71-4A39-BAE5-14A416C88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F7160-8B21-4786-9E31-CCCCCEF20709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49633-A932-41BD-B317-5DDF90353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F91F0-C5BD-4E80-B819-E8AC4B343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4E276-F391-479E-9E25-551E3491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8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52E3-0862-44C6-9F8D-4003B7A8A7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11507-0A35-433C-8E38-336FB3AFA5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 19, 2019, S. C. Huang</a:t>
            </a:r>
          </a:p>
        </p:txBody>
      </p:sp>
    </p:spTree>
    <p:extLst>
      <p:ext uri="{BB962C8B-B14F-4D97-AF65-F5344CB8AC3E}">
        <p14:creationId xmlns:p14="http://schemas.microsoft.com/office/powerpoint/2010/main" val="123568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1F23-13C2-489E-923A-EA72B92F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Conditioned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678D9-8E44-4A91-B870-A462C8B9C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141537"/>
            <a:ext cx="10515599" cy="152717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k &gt; </a:t>
            </a:r>
            <a:r>
              <a:rPr lang="en-US" sz="9600" dirty="0" err="1"/>
              <a:t>tʃ</a:t>
            </a:r>
            <a:r>
              <a:rPr lang="en-US" sz="9600" dirty="0"/>
              <a:t> / _[+front]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AB3A6-4990-4160-927F-1F5B375F7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8" y="3744912"/>
            <a:ext cx="10515599" cy="2747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There are many other changes in the example. </a:t>
            </a:r>
          </a:p>
          <a:p>
            <a:pPr marL="0" indent="0" algn="ctr">
              <a:buNone/>
            </a:pPr>
            <a:r>
              <a:rPr lang="en-US" dirty="0"/>
              <a:t>How many did you see? </a:t>
            </a:r>
          </a:p>
          <a:p>
            <a:pPr marL="0" indent="0" algn="ctr">
              <a:buNone/>
            </a:pPr>
            <a:r>
              <a:rPr lang="en-US" dirty="0"/>
              <a:t>(some are conditioned, and some are unconditioned)</a:t>
            </a:r>
          </a:p>
        </p:txBody>
      </p:sp>
    </p:spTree>
    <p:extLst>
      <p:ext uri="{BB962C8B-B14F-4D97-AF65-F5344CB8AC3E}">
        <p14:creationId xmlns:p14="http://schemas.microsoft.com/office/powerpoint/2010/main" val="2385385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B618F-43C7-4B23-B9F3-30EF8B2A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Assimilation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F478-E708-44F1-A7B5-CE28D8A3A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r>
              <a:rPr lang="en-US" dirty="0"/>
              <a:t>Adjacent segments will have similar features</a:t>
            </a:r>
          </a:p>
          <a:p>
            <a:r>
              <a:rPr lang="en-US" dirty="0"/>
              <a:t>Special types of Assimilation:</a:t>
            </a:r>
          </a:p>
          <a:p>
            <a:pPr lvl="1"/>
            <a:r>
              <a:rPr lang="en-US" dirty="0"/>
              <a:t>Ablaut</a:t>
            </a:r>
          </a:p>
          <a:p>
            <a:pPr lvl="1"/>
            <a:r>
              <a:rPr lang="en-US" dirty="0"/>
              <a:t>Vowel Harmony</a:t>
            </a:r>
          </a:p>
          <a:p>
            <a:pPr lvl="1"/>
            <a:r>
              <a:rPr lang="en-US" dirty="0"/>
              <a:t>Final devoicing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0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AB6268-4562-40E7-B354-587A2D1A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Ablaut &amp; Harmony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19415B-DE35-4835-BAE1-11FBF2842D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0" dirty="0"/>
              <a:t>Ablaut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4D93E2-9B68-4B5F-A034-F66D6CAA62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foːts</a:t>
            </a:r>
            <a:r>
              <a:rPr lang="en-US" dirty="0"/>
              <a:t>/ → /</a:t>
            </a:r>
            <a:r>
              <a:rPr lang="en-US" dirty="0" err="1"/>
              <a:t>foːt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foːtiz</a:t>
            </a:r>
            <a:r>
              <a:rPr lang="en-US" dirty="0"/>
              <a:t>/ → /</a:t>
            </a:r>
            <a:r>
              <a:rPr lang="en-US" dirty="0" err="1"/>
              <a:t>feːt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muːs</a:t>
            </a:r>
            <a:r>
              <a:rPr lang="en-US" dirty="0"/>
              <a:t>/ → /</a:t>
            </a:r>
            <a:r>
              <a:rPr lang="en-US" dirty="0" err="1"/>
              <a:t>muːs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muːsiz</a:t>
            </a:r>
            <a:r>
              <a:rPr lang="en-US" dirty="0"/>
              <a:t>/ → /</a:t>
            </a:r>
            <a:r>
              <a:rPr lang="en-US" dirty="0" err="1"/>
              <a:t>miːs</a:t>
            </a:r>
            <a:r>
              <a:rPr lang="en-US" dirty="0"/>
              <a:t>/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F9FF7A-735E-46D9-9F1A-FCEA28D04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0" dirty="0"/>
              <a:t>Harmony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C7BD2BE-8C11-4520-AA95-358DF092C4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riːki</a:t>
            </a:r>
            <a:r>
              <a:rPr lang="en-US" dirty="0"/>
              <a:t>/ → /</a:t>
            </a:r>
            <a:r>
              <a:rPr lang="en-US" dirty="0" err="1"/>
              <a:t>riːki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kvæːði</a:t>
            </a:r>
            <a:r>
              <a:rPr lang="en-US" dirty="0"/>
              <a:t>/ → /</a:t>
            </a:r>
            <a:r>
              <a:rPr lang="en-US" dirty="0" err="1"/>
              <a:t>kvæːðe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urðu</a:t>
            </a:r>
            <a:r>
              <a:rPr lang="en-US" dirty="0"/>
              <a:t>/ → /</a:t>
            </a:r>
            <a:r>
              <a:rPr lang="en-US" dirty="0" err="1"/>
              <a:t>urðu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naːmu</a:t>
            </a:r>
            <a:r>
              <a:rPr lang="en-US" dirty="0"/>
              <a:t>/ → /</a:t>
            </a:r>
            <a:r>
              <a:rPr lang="en-US" dirty="0" err="1"/>
              <a:t>naːmo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318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38D74-31EB-49FB-BC68-03DE6870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19F77D-F3B5-40B4-BD1C-B7AF6D40C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/</a:t>
            </a:r>
            <a:r>
              <a:rPr lang="en-US" dirty="0" err="1"/>
              <a:t>ka'pere</a:t>
            </a:r>
            <a:r>
              <a:rPr lang="en-US" dirty="0"/>
              <a:t>/ → /ka'</a:t>
            </a:r>
            <a:r>
              <a:rPr lang="el-GR" dirty="0"/>
              <a:t>β</a:t>
            </a:r>
            <a:r>
              <a:rPr lang="en-US" dirty="0" err="1"/>
              <a:t>er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lupa</a:t>
            </a:r>
            <a:r>
              <a:rPr lang="en-US" dirty="0"/>
              <a:t>/ → /'lo</a:t>
            </a:r>
            <a:r>
              <a:rPr lang="el-GR" dirty="0"/>
              <a:t>β</a:t>
            </a:r>
            <a:r>
              <a:rPr lang="en-US" dirty="0"/>
              <a:t>a/</a:t>
            </a:r>
          </a:p>
          <a:p>
            <a:r>
              <a:rPr lang="en-US" dirty="0"/>
              <a:t>/'</a:t>
            </a:r>
            <a:r>
              <a:rPr lang="en-US" dirty="0" err="1"/>
              <a:t>mappa</a:t>
            </a:r>
            <a:r>
              <a:rPr lang="en-US" dirty="0"/>
              <a:t>/ → /'</a:t>
            </a:r>
            <a:r>
              <a:rPr lang="en-US" dirty="0" err="1"/>
              <a:t>mapa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statu</a:t>
            </a:r>
            <a:r>
              <a:rPr lang="en-US" dirty="0"/>
              <a:t>̃/ → /</a:t>
            </a:r>
            <a:r>
              <a:rPr lang="en-US" dirty="0" err="1"/>
              <a:t>es'taðo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wiːta</a:t>
            </a:r>
            <a:r>
              <a:rPr lang="en-US" dirty="0"/>
              <a:t>/ → /'</a:t>
            </a:r>
            <a:r>
              <a:rPr lang="en-US" dirty="0" err="1"/>
              <a:t>biða</a:t>
            </a:r>
            <a:r>
              <a:rPr lang="en-US" dirty="0"/>
              <a:t>/</a:t>
            </a:r>
          </a:p>
          <a:p>
            <a:r>
              <a:rPr lang="en-US" dirty="0"/>
              <a:t>/'gutta/ → /'</a:t>
            </a:r>
            <a:r>
              <a:rPr lang="en-US" dirty="0" err="1"/>
              <a:t>gota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lo'kare</a:t>
            </a:r>
            <a:r>
              <a:rPr lang="en-US" dirty="0"/>
              <a:t>/ → /</a:t>
            </a:r>
            <a:r>
              <a:rPr lang="en-US" dirty="0" err="1"/>
              <a:t>lo'ɣar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a'kuːtu</a:t>
            </a:r>
            <a:r>
              <a:rPr lang="en-US" dirty="0"/>
              <a:t>̃/ → /</a:t>
            </a:r>
            <a:r>
              <a:rPr lang="en-US" dirty="0" err="1"/>
              <a:t>a'ɣuðo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wakka</a:t>
            </a:r>
            <a:r>
              <a:rPr lang="en-US" dirty="0"/>
              <a:t>/ → /'</a:t>
            </a:r>
            <a:r>
              <a:rPr lang="en-US" dirty="0" err="1"/>
              <a:t>baka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akʷa</a:t>
            </a:r>
            <a:r>
              <a:rPr lang="en-US" dirty="0"/>
              <a:t>/ → /'</a:t>
            </a:r>
            <a:r>
              <a:rPr lang="en-US" dirty="0" err="1"/>
              <a:t>aɣwa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21619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FF29D-5BE0-4DC0-9D33-40910258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Transphonologization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7D983-A3BB-4A83-80EF-E05A6A712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Compensatory Lengthening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igh</a:t>
            </a:r>
            <a:r>
              <a:rPr lang="en-US" dirty="0"/>
              <a:t>&gt; /ix/ → /iː/ → /</a:t>
            </a:r>
            <a:r>
              <a:rPr lang="en-US" dirty="0" err="1"/>
              <a:t>aɪ</a:t>
            </a:r>
            <a:r>
              <a:rPr lang="en-US" dirty="0"/>
              <a:t>̯/</a:t>
            </a:r>
          </a:p>
          <a:p>
            <a:r>
              <a:rPr lang="en-US" dirty="0"/>
              <a:t>Nasalization</a:t>
            </a:r>
          </a:p>
          <a:p>
            <a:r>
              <a:rPr lang="en-US" dirty="0" err="1"/>
              <a:t>Tonogenesis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0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2761-8F61-4DB9-8D5D-285A4795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46A5A-3F98-410E-9753-6016A3F46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/'</a:t>
            </a:r>
            <a:r>
              <a:rPr lang="en-US" dirty="0" err="1"/>
              <a:t>wulɸɑz</a:t>
            </a:r>
            <a:r>
              <a:rPr lang="en-US" dirty="0"/>
              <a:t>/ → /'</a:t>
            </a:r>
            <a:r>
              <a:rPr lang="en-US" dirty="0" err="1"/>
              <a:t>wulf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wulɸoːs</a:t>
            </a:r>
            <a:r>
              <a:rPr lang="en-US" dirty="0"/>
              <a:t>/ → /'</a:t>
            </a:r>
            <a:r>
              <a:rPr lang="en-US" dirty="0" err="1"/>
              <a:t>wulvɑs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hoːɸɑz</a:t>
            </a:r>
            <a:r>
              <a:rPr lang="en-US" dirty="0"/>
              <a:t>/ → /'</a:t>
            </a:r>
            <a:r>
              <a:rPr lang="en-US" dirty="0" err="1"/>
              <a:t>hoːf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hoːɸoːs</a:t>
            </a:r>
            <a:r>
              <a:rPr lang="en-US" dirty="0"/>
              <a:t>/ → /'</a:t>
            </a:r>
            <a:r>
              <a:rPr lang="en-US" dirty="0" err="1"/>
              <a:t>hoːvɑs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hlɑi</a:t>
            </a:r>
            <a:r>
              <a:rPr lang="el-GR" dirty="0"/>
              <a:t>β</a:t>
            </a:r>
            <a:r>
              <a:rPr lang="en-US" dirty="0" err="1"/>
              <a:t>ɑz</a:t>
            </a:r>
            <a:r>
              <a:rPr lang="en-US" dirty="0"/>
              <a:t>/ → /'</a:t>
            </a:r>
            <a:r>
              <a:rPr lang="en-US" dirty="0" err="1"/>
              <a:t>hlɑːf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hlɑi</a:t>
            </a:r>
            <a:r>
              <a:rPr lang="el-GR" dirty="0"/>
              <a:t>β</a:t>
            </a:r>
            <a:r>
              <a:rPr lang="en-US" dirty="0" err="1"/>
              <a:t>oːs</a:t>
            </a:r>
            <a:r>
              <a:rPr lang="en-US" dirty="0"/>
              <a:t>/ → /'</a:t>
            </a:r>
            <a:r>
              <a:rPr lang="en-US" dirty="0" err="1"/>
              <a:t>hlɑːvɑs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0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CA07-9506-42F3-86F6-5122B8442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Order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0A78C-E9C1-43D5-B64F-40E2E5DEB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/>
              <a:t>ɑz</a:t>
            </a:r>
            <a:r>
              <a:rPr lang="en-US" sz="6600" dirty="0"/>
              <a:t> &gt; ∅ / _#</a:t>
            </a:r>
          </a:p>
          <a:p>
            <a:pPr marL="0" indent="0" algn="ctr">
              <a:buNone/>
            </a:pPr>
            <a:r>
              <a:rPr lang="en-US" sz="6600" dirty="0"/>
              <a:t>{ɸ, </a:t>
            </a:r>
            <a:r>
              <a:rPr lang="el-GR" sz="6600" dirty="0"/>
              <a:t>β</a:t>
            </a:r>
            <a:r>
              <a:rPr lang="en-US" sz="6600" dirty="0"/>
              <a:t>} &gt; f / _#</a:t>
            </a:r>
          </a:p>
          <a:p>
            <a:pPr marL="0" indent="0" algn="ctr">
              <a:buNone/>
            </a:pPr>
            <a:r>
              <a:rPr lang="en-US" sz="6600" dirty="0"/>
              <a:t>{ɸ, </a:t>
            </a:r>
            <a:r>
              <a:rPr lang="el-GR" sz="6600" dirty="0"/>
              <a:t>β</a:t>
            </a:r>
            <a:r>
              <a:rPr lang="en-US" sz="6600" dirty="0"/>
              <a:t>} &gt; v / 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59410-13C5-4DC6-BD70-CE3FBE827306}"/>
              </a:ext>
            </a:extLst>
          </p:cNvPr>
          <p:cNvSpPr txBox="1">
            <a:spLocks/>
          </p:cNvSpPr>
          <p:nvPr/>
        </p:nvSpPr>
        <p:spPr>
          <a:xfrm>
            <a:off x="838198" y="5167312"/>
            <a:ext cx="10515599" cy="13255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What if the order of the sound changes is reversed?</a:t>
            </a:r>
          </a:p>
        </p:txBody>
      </p:sp>
    </p:spTree>
    <p:extLst>
      <p:ext uri="{BB962C8B-B14F-4D97-AF65-F5344CB8AC3E}">
        <p14:creationId xmlns:p14="http://schemas.microsoft.com/office/powerpoint/2010/main" val="981660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0349-5A22-4DDC-AF07-92E9CF7B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Suprasegmental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DDF39-6FC0-4B14-BFAB-D566789C8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ǵéwsoh</a:t>
            </a:r>
            <a:r>
              <a:rPr lang="en-US" dirty="0"/>
              <a:t>₂ → </a:t>
            </a:r>
            <a:r>
              <a:rPr lang="en-US" dirty="0" err="1"/>
              <a:t>ǵéwsoh</a:t>
            </a:r>
            <a:r>
              <a:rPr lang="en-US" dirty="0"/>
              <a:t>₂</a:t>
            </a:r>
          </a:p>
          <a:p>
            <a:r>
              <a:rPr lang="en-US" dirty="0" err="1"/>
              <a:t>ǵéwsesi</a:t>
            </a:r>
            <a:r>
              <a:rPr lang="en-US" dirty="0"/>
              <a:t> → </a:t>
            </a:r>
            <a:r>
              <a:rPr lang="en-US" dirty="0" err="1"/>
              <a:t>ǵéwsesi</a:t>
            </a:r>
            <a:endParaRPr lang="en-US" dirty="0"/>
          </a:p>
          <a:p>
            <a:r>
              <a:rPr lang="en-US" dirty="0" err="1"/>
              <a:t>ǵéwseti</a:t>
            </a:r>
            <a:r>
              <a:rPr lang="en-US" dirty="0"/>
              <a:t> → </a:t>
            </a:r>
            <a:r>
              <a:rPr lang="en-US" dirty="0" err="1"/>
              <a:t>ǵéwseti</a:t>
            </a:r>
            <a:endParaRPr lang="en-US" dirty="0"/>
          </a:p>
          <a:p>
            <a:r>
              <a:rPr lang="en-US" dirty="0" err="1"/>
              <a:t>ǵéwsowe</a:t>
            </a:r>
            <a:r>
              <a:rPr lang="en-US" dirty="0"/>
              <a:t> → </a:t>
            </a:r>
            <a:r>
              <a:rPr lang="en-US" dirty="0" err="1"/>
              <a:t>ǵewsówe</a:t>
            </a:r>
            <a:endParaRPr lang="en-US" dirty="0"/>
          </a:p>
          <a:p>
            <a:r>
              <a:rPr lang="en-US" dirty="0" err="1"/>
              <a:t>ǵéwsome</a:t>
            </a:r>
            <a:r>
              <a:rPr lang="en-US" dirty="0"/>
              <a:t> → </a:t>
            </a:r>
            <a:r>
              <a:rPr lang="en-US" dirty="0" err="1"/>
              <a:t>ǵewsóme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11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7742-D1E2-41C9-A63A-A1B749F9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sound change seems irregular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BD64-0C78-4FAC-BFB0-2352CE0EB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/>
              <a:t>t</a:t>
            </a:r>
            <a:r>
              <a:rPr lang="en-US" dirty="0" err="1"/>
              <a:t>réyes</a:t>
            </a:r>
            <a:r>
              <a:rPr lang="en-US" dirty="0"/>
              <a:t> → </a:t>
            </a:r>
            <a:r>
              <a:rPr lang="en-US" u="sng" dirty="0" err="1"/>
              <a:t>þ</a:t>
            </a:r>
            <a:r>
              <a:rPr lang="en-US" dirty="0" err="1"/>
              <a:t>rīz</a:t>
            </a:r>
            <a:endParaRPr lang="en-US" dirty="0"/>
          </a:p>
          <a:p>
            <a:r>
              <a:rPr lang="en-US" u="sng" dirty="0" err="1"/>
              <a:t>t</a:t>
            </a:r>
            <a:r>
              <a:rPr lang="en-US" dirty="0" err="1"/>
              <a:t>u</a:t>
            </a:r>
            <a:r>
              <a:rPr lang="en-US" dirty="0"/>
              <a:t> → </a:t>
            </a:r>
            <a:r>
              <a:rPr lang="en-US" u="sng" dirty="0" err="1"/>
              <a:t>þ</a:t>
            </a:r>
            <a:r>
              <a:rPr lang="en-US" dirty="0" err="1"/>
              <a:t>ū</a:t>
            </a:r>
            <a:endParaRPr lang="en-US" dirty="0"/>
          </a:p>
          <a:p>
            <a:r>
              <a:rPr lang="en-US" u="sng" dirty="0" err="1"/>
              <a:t>d</a:t>
            </a:r>
            <a:r>
              <a:rPr lang="en-US" dirty="0" err="1"/>
              <a:t>é</a:t>
            </a:r>
            <a:r>
              <a:rPr lang="en-US" u="sng" dirty="0" err="1"/>
              <a:t>ḱ</a:t>
            </a:r>
            <a:r>
              <a:rPr lang="en-US" dirty="0" err="1"/>
              <a:t>m̩t</a:t>
            </a:r>
            <a:r>
              <a:rPr lang="en-US" dirty="0"/>
              <a:t> → </a:t>
            </a:r>
            <a:r>
              <a:rPr lang="en-US" u="sng" dirty="0" err="1"/>
              <a:t>t</a:t>
            </a:r>
            <a:r>
              <a:rPr lang="en-US" dirty="0" err="1"/>
              <a:t>e</a:t>
            </a:r>
            <a:r>
              <a:rPr lang="en-US" u="sng" dirty="0" err="1"/>
              <a:t>h</a:t>
            </a:r>
            <a:r>
              <a:rPr lang="en-US" dirty="0" err="1"/>
              <a:t>un</a:t>
            </a:r>
            <a:endParaRPr lang="en-US" dirty="0"/>
          </a:p>
          <a:p>
            <a:r>
              <a:rPr lang="en-US" u="sng" dirty="0" err="1"/>
              <a:t>dʰ</a:t>
            </a:r>
            <a:r>
              <a:rPr lang="en-US" dirty="0" err="1"/>
              <a:t>ew</a:t>
            </a:r>
            <a:r>
              <a:rPr lang="en-US" u="sng" dirty="0" err="1"/>
              <a:t>b</a:t>
            </a:r>
            <a:r>
              <a:rPr lang="en-US" dirty="0" err="1"/>
              <a:t>nós</a:t>
            </a:r>
            <a:r>
              <a:rPr lang="en-US" dirty="0"/>
              <a:t> → </a:t>
            </a:r>
            <a:r>
              <a:rPr lang="en-US" u="sng" dirty="0" err="1"/>
              <a:t>d</a:t>
            </a:r>
            <a:r>
              <a:rPr lang="en-US" dirty="0" err="1"/>
              <a:t>eu</a:t>
            </a:r>
            <a:r>
              <a:rPr lang="en-US" u="sng" dirty="0" err="1"/>
              <a:t>p</a:t>
            </a:r>
            <a:r>
              <a:rPr lang="en-US" dirty="0" err="1"/>
              <a:t>az</a:t>
            </a:r>
            <a:endParaRPr lang="en-US" dirty="0"/>
          </a:p>
          <a:p>
            <a:r>
              <a:rPr lang="en-US" u="sng" dirty="0" err="1"/>
              <a:t>p</a:t>
            </a:r>
            <a:r>
              <a:rPr lang="en-US" dirty="0" err="1"/>
              <a:t>ṓ</a:t>
            </a:r>
            <a:r>
              <a:rPr lang="en-US" u="sng" dirty="0" err="1"/>
              <a:t>d</a:t>
            </a:r>
            <a:r>
              <a:rPr lang="en-US" dirty="0" err="1"/>
              <a:t>s</a:t>
            </a:r>
            <a:r>
              <a:rPr lang="en-US" dirty="0"/>
              <a:t> → </a:t>
            </a:r>
            <a:r>
              <a:rPr lang="en-US" u="sng" dirty="0" err="1"/>
              <a:t>f</a:t>
            </a:r>
            <a:r>
              <a:rPr lang="en-US" dirty="0" err="1"/>
              <a:t>ō</a:t>
            </a:r>
            <a:r>
              <a:rPr lang="en-US" u="sng" dirty="0" err="1"/>
              <a:t>t</a:t>
            </a:r>
            <a:endParaRPr lang="en-US" u="sng" dirty="0"/>
          </a:p>
          <a:p>
            <a:r>
              <a:rPr lang="en-US" u="sng" dirty="0" err="1"/>
              <a:t>bʰ</a:t>
            </a:r>
            <a:r>
              <a:rPr lang="en-US" dirty="0" err="1"/>
              <a:t>réh₂</a:t>
            </a:r>
            <a:r>
              <a:rPr lang="en-US" u="sng" dirty="0" err="1"/>
              <a:t>t</a:t>
            </a:r>
            <a:r>
              <a:rPr lang="en-US" dirty="0" err="1"/>
              <a:t>er</a:t>
            </a:r>
            <a:r>
              <a:rPr lang="en-US" dirty="0"/>
              <a:t> → </a:t>
            </a:r>
            <a:r>
              <a:rPr lang="en-US" u="sng" dirty="0" err="1"/>
              <a:t>b</a:t>
            </a:r>
            <a:r>
              <a:rPr lang="en-US" dirty="0" err="1"/>
              <a:t>rō</a:t>
            </a:r>
            <a:r>
              <a:rPr lang="en-US" u="sng" dirty="0" err="1"/>
              <a:t>þ</a:t>
            </a:r>
            <a:r>
              <a:rPr lang="en-US" dirty="0" err="1"/>
              <a:t>ēr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49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A8CFA-7ED5-4E42-AA5E-90D31D7D6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A1D8-184A-43B5-88A7-750C543CB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nókʷ</a:t>
            </a:r>
            <a:r>
              <a:rPr lang="en-US" u="sng" dirty="0" err="1"/>
              <a:t>t</a:t>
            </a:r>
            <a:r>
              <a:rPr lang="en-US" dirty="0" err="1"/>
              <a:t>s</a:t>
            </a:r>
            <a:r>
              <a:rPr lang="en-US" dirty="0"/>
              <a:t> → </a:t>
            </a:r>
            <a:r>
              <a:rPr lang="en-US" dirty="0" err="1"/>
              <a:t>nah</a:t>
            </a:r>
            <a:r>
              <a:rPr lang="en-US" u="sng" dirty="0" err="1"/>
              <a:t>t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 err="1"/>
              <a:t>oḱ</a:t>
            </a:r>
            <a:r>
              <a:rPr lang="en-US" u="sng" dirty="0" err="1"/>
              <a:t>t</a:t>
            </a:r>
            <a:r>
              <a:rPr lang="en-US" dirty="0" err="1"/>
              <a:t>ṓw</a:t>
            </a:r>
            <a:r>
              <a:rPr lang="en-US" dirty="0"/>
              <a:t> → </a:t>
            </a:r>
            <a:r>
              <a:rPr lang="en-US" dirty="0" err="1"/>
              <a:t>ah</a:t>
            </a:r>
            <a:r>
              <a:rPr lang="en-US" u="sng" dirty="0" err="1"/>
              <a:t>t</a:t>
            </a:r>
            <a:r>
              <a:rPr lang="en-US" dirty="0" err="1"/>
              <a:t>ōu</a:t>
            </a:r>
            <a:endParaRPr lang="en-US" dirty="0"/>
          </a:p>
          <a:p>
            <a:r>
              <a:rPr lang="en-US" dirty="0" err="1"/>
              <a:t>s</a:t>
            </a:r>
            <a:r>
              <a:rPr lang="en-US" u="sng" dirty="0" err="1"/>
              <a:t>t</a:t>
            </a:r>
            <a:r>
              <a:rPr lang="en-US" dirty="0" err="1"/>
              <a:t>eh₂dʰom</a:t>
            </a:r>
            <a:r>
              <a:rPr lang="en-US" dirty="0"/>
              <a:t> → </a:t>
            </a:r>
            <a:r>
              <a:rPr lang="en-US" dirty="0" err="1"/>
              <a:t>s</a:t>
            </a:r>
            <a:r>
              <a:rPr lang="en-US" u="sng" dirty="0" err="1"/>
              <a:t>t</a:t>
            </a:r>
            <a:r>
              <a:rPr lang="en-US" dirty="0" err="1"/>
              <a:t>ōdą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5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42A80-8D57-4F47-B059-6A25BF0A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EF07-599D-41F5-964D-8FB2884FA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Change</a:t>
            </a:r>
          </a:p>
          <a:p>
            <a:pPr lvl="1"/>
            <a:r>
              <a:rPr lang="en-US" dirty="0"/>
              <a:t>Observation</a:t>
            </a:r>
          </a:p>
          <a:p>
            <a:pPr lvl="1"/>
            <a:r>
              <a:rPr lang="en-US" dirty="0"/>
              <a:t>Notation</a:t>
            </a:r>
          </a:p>
          <a:p>
            <a:pPr lvl="1"/>
            <a:r>
              <a:rPr lang="en-US" dirty="0"/>
              <a:t>Knowledge</a:t>
            </a:r>
          </a:p>
          <a:p>
            <a:r>
              <a:rPr lang="en-US" dirty="0"/>
              <a:t>Comparative Reconstruction</a:t>
            </a:r>
          </a:p>
          <a:p>
            <a:r>
              <a:rPr lang="en-US" dirty="0"/>
              <a:t>Internal Reconstruction</a:t>
            </a:r>
          </a:p>
          <a:p>
            <a:pPr lvl="1"/>
            <a:r>
              <a:rPr lang="en-US" dirty="0"/>
              <a:t>Alternation</a:t>
            </a:r>
          </a:p>
          <a:p>
            <a:pPr lvl="1"/>
            <a:r>
              <a:rPr lang="en-US" dirty="0"/>
              <a:t>Split </a:t>
            </a:r>
            <a:r>
              <a:rPr lang="en-US"/>
              <a:t>of paradigm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1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62836-346B-41CE-ABD5-00D28C2A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3A1BC-1A63-4EDC-B2CC-15C3C53D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pə</a:t>
            </a:r>
            <a:r>
              <a:rPr lang="en-US" u="sng" dirty="0" err="1"/>
              <a:t>t</a:t>
            </a:r>
            <a:r>
              <a:rPr lang="en-US" dirty="0" err="1"/>
              <a:t>e</a:t>
            </a:r>
            <a:r>
              <a:rPr lang="en-US" dirty="0"/>
              <a:t>̄́r → </a:t>
            </a:r>
            <a:r>
              <a:rPr lang="en-US" dirty="0" err="1"/>
              <a:t>fa</a:t>
            </a:r>
            <a:r>
              <a:rPr lang="en-US" u="sng" dirty="0" err="1"/>
              <a:t>d</a:t>
            </a:r>
            <a:r>
              <a:rPr lang="en-US" dirty="0" err="1"/>
              <a:t>ēr</a:t>
            </a:r>
            <a:endParaRPr lang="en-US" dirty="0"/>
          </a:p>
          <a:p>
            <a:r>
              <a:rPr lang="en-US" dirty="0" err="1"/>
              <a:t>ḱm̩</a:t>
            </a:r>
            <a:r>
              <a:rPr lang="en-US" u="sng" dirty="0" err="1"/>
              <a:t>t</a:t>
            </a:r>
            <a:r>
              <a:rPr lang="en-US" dirty="0" err="1"/>
              <a:t>óm</a:t>
            </a:r>
            <a:r>
              <a:rPr lang="en-US" dirty="0"/>
              <a:t> → </a:t>
            </a:r>
            <a:r>
              <a:rPr lang="en-US" dirty="0" err="1"/>
              <a:t>hun</a:t>
            </a:r>
            <a:r>
              <a:rPr lang="en-US" u="sng" dirty="0" err="1"/>
              <a:t>d</a:t>
            </a:r>
            <a:r>
              <a:rPr lang="en-US" dirty="0" err="1"/>
              <a:t>ą</a:t>
            </a:r>
            <a:endParaRPr lang="en-US" dirty="0"/>
          </a:p>
          <a:p>
            <a:r>
              <a:rPr lang="en-US" dirty="0" err="1"/>
              <a:t>ǵéwse</a:t>
            </a:r>
            <a:r>
              <a:rPr lang="en-US" u="sng" dirty="0" err="1"/>
              <a:t>t</a:t>
            </a:r>
            <a:r>
              <a:rPr lang="en-US" dirty="0" err="1"/>
              <a:t>i</a:t>
            </a:r>
            <a:r>
              <a:rPr lang="en-US" dirty="0"/>
              <a:t> → </a:t>
            </a:r>
            <a:r>
              <a:rPr lang="en-US" dirty="0" err="1"/>
              <a:t>kiusi</a:t>
            </a:r>
            <a:r>
              <a:rPr lang="en-US" u="sng" dirty="0" err="1"/>
              <a:t>d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11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7CDF-4C56-4D70-A21C-7C8917DD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Reconstruction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EE2D4-0AEB-4D18-9825-650BD6AFF0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54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257F58-8196-4878-A407-CF00EE789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41702"/>
              </p:ext>
            </p:extLst>
          </p:nvPr>
        </p:nvGraphicFramePr>
        <p:xfrm>
          <a:off x="838200" y="819147"/>
          <a:ext cx="5343525" cy="521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175">
                  <a:extLst>
                    <a:ext uri="{9D8B030D-6E8A-4147-A177-3AD203B41FA5}">
                      <a16:colId xmlns:a16="http://schemas.microsoft.com/office/drawing/2014/main" val="3951043928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682912427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391647949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Lang 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Lang 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Lang 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41038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greh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/grʲex/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/grʲex/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8727399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/beda/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/bʲeda/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/bʲeda/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8673510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/peta/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/pʲẽta/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/pʲata/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2178262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/zet/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/zʲẽtʲ/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/zʲatʲ/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378780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/vol/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/vuw/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/vol/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313985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/rod/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/rud/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/rod/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919372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/sol/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/sul/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solʲ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4194473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B28A65-42F6-4C3F-B967-EB2D8232F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92807"/>
              </p:ext>
            </p:extLst>
          </p:nvPr>
        </p:nvGraphicFramePr>
        <p:xfrm>
          <a:off x="6353175" y="819147"/>
          <a:ext cx="5343525" cy="521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175">
                  <a:extLst>
                    <a:ext uri="{9D8B030D-6E8A-4147-A177-3AD203B41FA5}">
                      <a16:colId xmlns:a16="http://schemas.microsoft.com/office/drawing/2014/main" val="3951043928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682912427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391647949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Lang 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Lang 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Lang 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41038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oko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/oko/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/oko/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8727399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/noga/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/noga/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/noga/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8673510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/gos/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/gẽsʲ/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/gusʲ/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2178262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/roka/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/rẽka/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/ruka/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378780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/kura/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/kura/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/kura/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313985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/orel/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/orʲew/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/orʲol/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919372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/pes/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/pʲes/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pʲos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4194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268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4E22D4-1787-47B1-A7FC-561D83C1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Reconstruction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6D64F-1B3D-4E3D-A4DD-26FD68A2F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0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711BD-6840-41BF-BF0C-F16E6144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68025" cy="1325563"/>
          </a:xfrm>
        </p:spPr>
        <p:txBody>
          <a:bodyPr>
            <a:normAutofit/>
          </a:bodyPr>
          <a:lstStyle/>
          <a:p>
            <a:r>
              <a:rPr lang="en-US" dirty="0"/>
              <a:t>Synchronic clues of diachronic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A78C1-C088-45D0-8B34-477F5780E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Irregularity of morphology</a:t>
            </a:r>
          </a:p>
          <a:p>
            <a:pPr lvl="1"/>
            <a:r>
              <a:rPr lang="en-US" dirty="0"/>
              <a:t>Alternation</a:t>
            </a:r>
          </a:p>
          <a:p>
            <a:pPr lvl="1"/>
            <a:r>
              <a:rPr lang="en-US" dirty="0"/>
              <a:t>Allomorph</a:t>
            </a:r>
          </a:p>
          <a:p>
            <a:r>
              <a:rPr lang="en-US" dirty="0"/>
              <a:t>Similarity between paradigms</a:t>
            </a:r>
          </a:p>
          <a:p>
            <a:r>
              <a:rPr lang="en-US" dirty="0"/>
              <a:t>Conservative aspects </a:t>
            </a:r>
            <a:r>
              <a:rPr lang="en-US"/>
              <a:t>of language</a:t>
            </a:r>
            <a:endParaRPr lang="en-US" dirty="0"/>
          </a:p>
          <a:p>
            <a:r>
              <a:rPr lang="en-US" dirty="0"/>
              <a:t>Similarity between languages</a:t>
            </a:r>
          </a:p>
        </p:txBody>
      </p:sp>
    </p:spTree>
    <p:extLst>
      <p:ext uri="{BB962C8B-B14F-4D97-AF65-F5344CB8AC3E}">
        <p14:creationId xmlns:p14="http://schemas.microsoft.com/office/powerpoint/2010/main" val="83548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95A3-29EC-4649-A7FA-56D0AC6E4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545A-DA27-456C-947E-41FAB88F5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9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B92C-418C-43E5-9DC0-8B34392E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AD2F-6AC8-4BDE-B684-B7B7870E9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/</a:t>
            </a:r>
            <a:r>
              <a:rPr lang="en-US" dirty="0" err="1"/>
              <a:t>pleːps</a:t>
            </a:r>
            <a:r>
              <a:rPr lang="en-US" dirty="0"/>
              <a:t>/ - /</a:t>
            </a:r>
            <a:r>
              <a:rPr lang="en-US" dirty="0" err="1"/>
              <a:t>pleːbis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urps</a:t>
            </a:r>
            <a:r>
              <a:rPr lang="en-US" dirty="0"/>
              <a:t>/ - /</a:t>
            </a:r>
            <a:r>
              <a:rPr lang="en-US" dirty="0" err="1"/>
              <a:t>urbis</a:t>
            </a:r>
            <a:r>
              <a:rPr lang="en-US" dirty="0"/>
              <a:t>/</a:t>
            </a:r>
          </a:p>
          <a:p>
            <a:r>
              <a:rPr lang="en-US" dirty="0"/>
              <a:t>/daps/ - /</a:t>
            </a:r>
            <a:r>
              <a:rPr lang="en-US" dirty="0" err="1"/>
              <a:t>dapis</a:t>
            </a:r>
            <a:r>
              <a:rPr lang="en-US" dirty="0"/>
              <a:t>/</a:t>
            </a:r>
          </a:p>
          <a:p>
            <a:r>
              <a:rPr lang="en-US" dirty="0"/>
              <a:t>/ops/ - /</a:t>
            </a:r>
            <a:r>
              <a:rPr lang="en-US" dirty="0" err="1"/>
              <a:t>opis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reːks</a:t>
            </a:r>
            <a:r>
              <a:rPr lang="en-US" dirty="0"/>
              <a:t>/ - /</a:t>
            </a:r>
            <a:r>
              <a:rPr lang="en-US" dirty="0" err="1"/>
              <a:t>reːgis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striks</a:t>
            </a:r>
            <a:r>
              <a:rPr lang="en-US" dirty="0"/>
              <a:t>/ - /</a:t>
            </a:r>
            <a:r>
              <a:rPr lang="en-US" dirty="0" err="1"/>
              <a:t>strigis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kalks</a:t>
            </a:r>
            <a:r>
              <a:rPr lang="en-US" dirty="0"/>
              <a:t>/ - /</a:t>
            </a:r>
            <a:r>
              <a:rPr lang="en-US" dirty="0" err="1"/>
              <a:t>kalkis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kruks</a:t>
            </a:r>
            <a:r>
              <a:rPr lang="en-US" dirty="0"/>
              <a:t>/ - /</a:t>
            </a:r>
            <a:r>
              <a:rPr lang="en-US" dirty="0" err="1"/>
              <a:t>krukis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93753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8DC0-1EB4-4D7C-A418-F8EFB599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AF92-F606-4E56-AA81-A6B6A8B8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nature – natural</a:t>
            </a:r>
          </a:p>
          <a:p>
            <a:r>
              <a:rPr lang="en-US" dirty="0"/>
              <a:t>sane – sanity</a:t>
            </a:r>
          </a:p>
          <a:p>
            <a:r>
              <a:rPr lang="en-US" dirty="0"/>
              <a:t>serene – serenity</a:t>
            </a:r>
          </a:p>
          <a:p>
            <a:r>
              <a:rPr lang="en-US" dirty="0"/>
              <a:t>divine – divinity</a:t>
            </a:r>
          </a:p>
          <a:p>
            <a:r>
              <a:rPr lang="en-US" dirty="0"/>
              <a:t>school – scholarly</a:t>
            </a:r>
          </a:p>
          <a:p>
            <a:r>
              <a:rPr lang="en-US" dirty="0"/>
              <a:t>profound – profundity</a:t>
            </a:r>
          </a:p>
          <a:p>
            <a:r>
              <a:rPr lang="en-US" dirty="0"/>
              <a:t>provoke – provocative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65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F4E1-E33D-4AC2-9806-13B85C5F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BDC39-014A-4FBD-B33D-EC6C5FD46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/</a:t>
            </a:r>
            <a:r>
              <a:rPr lang="en-US" dirty="0" err="1"/>
              <a:t>ka'tav</a:t>
            </a:r>
            <a:r>
              <a:rPr lang="en-US" dirty="0"/>
              <a:t>/ - /</a:t>
            </a:r>
            <a:r>
              <a:rPr lang="en-US" dirty="0" err="1"/>
              <a:t>jix'tov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za'xaʁ</a:t>
            </a:r>
            <a:r>
              <a:rPr lang="en-US" dirty="0"/>
              <a:t>/ - /</a:t>
            </a:r>
            <a:r>
              <a:rPr lang="en-US" dirty="0" err="1"/>
              <a:t>jiz'koʁ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ba'dak</a:t>
            </a:r>
            <a:r>
              <a:rPr lang="en-US" dirty="0"/>
              <a:t>/ - /</a:t>
            </a:r>
            <a:r>
              <a:rPr lang="en-US" dirty="0" err="1"/>
              <a:t>jiv'dok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sa'val</a:t>
            </a:r>
            <a:r>
              <a:rPr lang="en-US" dirty="0"/>
              <a:t>/ - /</a:t>
            </a:r>
            <a:r>
              <a:rPr lang="en-US" dirty="0" err="1"/>
              <a:t>jis'bol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pa'ʕal</a:t>
            </a:r>
            <a:r>
              <a:rPr lang="en-US" dirty="0"/>
              <a:t>/ - /</a:t>
            </a:r>
            <a:r>
              <a:rPr lang="en-US" dirty="0" err="1"/>
              <a:t>jif'ʕal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ka'fal</a:t>
            </a:r>
            <a:r>
              <a:rPr lang="en-US" dirty="0"/>
              <a:t>/ - /</a:t>
            </a:r>
            <a:r>
              <a:rPr lang="en-US" dirty="0" err="1"/>
              <a:t>jix'pol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xa'faf</a:t>
            </a:r>
            <a:r>
              <a:rPr lang="en-US" dirty="0"/>
              <a:t>/ - /</a:t>
            </a:r>
            <a:r>
              <a:rPr lang="en-US" dirty="0" err="1"/>
              <a:t>jax'pof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xa'laf</a:t>
            </a:r>
            <a:r>
              <a:rPr lang="en-US" dirty="0"/>
              <a:t>/ - /</a:t>
            </a:r>
            <a:r>
              <a:rPr lang="en-US" dirty="0" err="1"/>
              <a:t>jaxa'laf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ha'ras</a:t>
            </a:r>
            <a:r>
              <a:rPr lang="en-US" dirty="0"/>
              <a:t>/ - /</a:t>
            </a:r>
            <a:r>
              <a:rPr lang="en-US" dirty="0" err="1"/>
              <a:t>jaha'ras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ha'fax</a:t>
            </a:r>
            <a:r>
              <a:rPr lang="en-US" dirty="0"/>
              <a:t>/ - /</a:t>
            </a:r>
            <a:r>
              <a:rPr lang="en-US" dirty="0" err="1"/>
              <a:t>jah'pox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564515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4D08F-B5E8-4DF3-9127-1DC3046C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of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5543-4700-4214-98DE-29B80C24E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6175"/>
          </a:xfrm>
        </p:spPr>
        <p:txBody>
          <a:bodyPr numCol="2">
            <a:normAutofit/>
          </a:bodyPr>
          <a:lstStyle/>
          <a:p>
            <a:r>
              <a:rPr lang="en-US" dirty="0"/>
              <a:t>/'</a:t>
            </a:r>
            <a:r>
              <a:rPr lang="en-US" dirty="0" err="1"/>
              <a:t>pʲɛs</a:t>
            </a:r>
            <a:r>
              <a:rPr lang="en-US" dirty="0"/>
              <a:t>/ - /'</a:t>
            </a:r>
            <a:r>
              <a:rPr lang="en-US" dirty="0" err="1"/>
              <a:t>psɨ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sɛn</a:t>
            </a:r>
            <a:r>
              <a:rPr lang="en-US" dirty="0"/>
              <a:t>/ - /'</a:t>
            </a:r>
            <a:r>
              <a:rPr lang="en-US" dirty="0" err="1"/>
              <a:t>snɨ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kʲɛw</a:t>
            </a:r>
            <a:r>
              <a:rPr lang="en-US" dirty="0"/>
              <a:t>/ - /'</a:t>
            </a:r>
            <a:r>
              <a:rPr lang="en-US" dirty="0" err="1"/>
              <a:t>kwɨ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wɛp</a:t>
            </a:r>
            <a:r>
              <a:rPr lang="en-US" dirty="0"/>
              <a:t>/ - /'</a:t>
            </a:r>
            <a:r>
              <a:rPr lang="en-US" dirty="0" err="1"/>
              <a:t>wbɨ</a:t>
            </a:r>
            <a:r>
              <a:rPr lang="en-US" dirty="0"/>
              <a:t>/</a:t>
            </a:r>
          </a:p>
          <a:p>
            <a:r>
              <a:rPr lang="en-US" dirty="0"/>
              <a:t>/'rut/ - /'</a:t>
            </a:r>
            <a:r>
              <a:rPr lang="en-US" dirty="0" err="1"/>
              <a:t>rɔdɨ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mur</a:t>
            </a:r>
            <a:r>
              <a:rPr lang="en-US" dirty="0"/>
              <a:t>/ - /'</a:t>
            </a:r>
            <a:r>
              <a:rPr lang="en-US" dirty="0" err="1"/>
              <a:t>mɔrɨ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vus</a:t>
            </a:r>
            <a:r>
              <a:rPr lang="en-US" dirty="0"/>
              <a:t>/ - /'</a:t>
            </a:r>
            <a:r>
              <a:rPr lang="en-US" dirty="0" err="1"/>
              <a:t>vɔzɨ</a:t>
            </a:r>
            <a:r>
              <a:rPr lang="en-US" dirty="0"/>
              <a:t>/</a:t>
            </a:r>
          </a:p>
          <a:p>
            <a:r>
              <a:rPr lang="en-US" dirty="0"/>
              <a:t>/'sat/ - /'</a:t>
            </a:r>
            <a:r>
              <a:rPr lang="en-US" dirty="0" err="1"/>
              <a:t>sadɨ</a:t>
            </a:r>
            <a:r>
              <a:rPr lang="en-US" dirty="0"/>
              <a:t>/</a:t>
            </a:r>
          </a:p>
          <a:p>
            <a:r>
              <a:rPr lang="en-US" dirty="0"/>
              <a:t>/'var/ - /'</a:t>
            </a:r>
            <a:r>
              <a:rPr lang="en-US" dirty="0" err="1"/>
              <a:t>varɨ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lis</a:t>
            </a:r>
            <a:r>
              <a:rPr lang="en-US" dirty="0"/>
              <a:t>/ - /'</a:t>
            </a:r>
            <a:r>
              <a:rPr lang="en-US" dirty="0" err="1"/>
              <a:t>lisɨ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ɕmʲɛx</a:t>
            </a:r>
            <a:r>
              <a:rPr lang="en-US" dirty="0"/>
              <a:t>/ - /'</a:t>
            </a:r>
            <a:r>
              <a:rPr lang="en-US" dirty="0" err="1"/>
              <a:t>ɕmʲɛxɨ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lɛp</a:t>
            </a:r>
            <a:r>
              <a:rPr lang="en-US" dirty="0"/>
              <a:t>/ - /'</a:t>
            </a:r>
            <a:r>
              <a:rPr lang="en-US" dirty="0" err="1"/>
              <a:t>lɛpɨ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xlɛp</a:t>
            </a:r>
            <a:r>
              <a:rPr lang="en-US" dirty="0"/>
              <a:t>/ - /'</a:t>
            </a:r>
            <a:r>
              <a:rPr lang="en-US" dirty="0" err="1"/>
              <a:t>xlɛbɨ</a:t>
            </a:r>
            <a:r>
              <a:rPr lang="en-US" dirty="0"/>
              <a:t>/</a:t>
            </a:r>
          </a:p>
          <a:p>
            <a:r>
              <a:rPr lang="en-US" dirty="0"/>
              <a:t>/'dux/ - /'</a:t>
            </a:r>
            <a:r>
              <a:rPr lang="en-US" dirty="0" err="1"/>
              <a:t>duxɨ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lud</a:t>
            </a:r>
            <a:r>
              <a:rPr lang="en-US" dirty="0"/>
              <a:t>/ - /'</a:t>
            </a:r>
            <a:r>
              <a:rPr lang="en-US" dirty="0" err="1"/>
              <a:t>ludɨ</a:t>
            </a:r>
            <a:r>
              <a:rPr lang="en-US" dirty="0"/>
              <a:t>/</a:t>
            </a:r>
          </a:p>
          <a:p>
            <a:r>
              <a:rPr lang="en-US" dirty="0"/>
              <a:t>/'brut/ - /'</a:t>
            </a:r>
            <a:r>
              <a:rPr lang="en-US" dirty="0" err="1"/>
              <a:t>brudɨ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420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7E4C5-0521-4D17-9BFF-2C9293830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286A6-8B38-4B30-A93D-EAA8FDB58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4675" cy="4351338"/>
          </a:xfrm>
        </p:spPr>
        <p:txBody>
          <a:bodyPr/>
          <a:lstStyle/>
          <a:p>
            <a:r>
              <a:rPr lang="en-US" dirty="0"/>
              <a:t>Direct attestation</a:t>
            </a:r>
          </a:p>
          <a:p>
            <a:r>
              <a:rPr lang="en-US" dirty="0"/>
              <a:t>Conservative aspects of a language</a:t>
            </a:r>
          </a:p>
          <a:p>
            <a:pPr lvl="1"/>
            <a:r>
              <a:rPr lang="en-US" dirty="0"/>
              <a:t>Orthography, esp. the language has a long written history</a:t>
            </a:r>
          </a:p>
          <a:p>
            <a:pPr lvl="1"/>
            <a:r>
              <a:rPr lang="en-US" dirty="0"/>
              <a:t>Marginal forms, irregular forms</a:t>
            </a:r>
          </a:p>
          <a:p>
            <a:r>
              <a:rPr lang="en-US" dirty="0"/>
              <a:t>Reconstruction</a:t>
            </a:r>
          </a:p>
          <a:p>
            <a:pPr lvl="1"/>
            <a:r>
              <a:rPr lang="en-US" dirty="0"/>
              <a:t>Internal reconstruction</a:t>
            </a:r>
          </a:p>
          <a:p>
            <a:pPr lvl="1"/>
            <a:r>
              <a:rPr lang="en-US" dirty="0"/>
              <a:t>Comparative reconstruction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36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456C-2C99-4D2E-98BD-CF476965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Famous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8FFA8-0EBB-412A-A67E-DF3751F3F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bʰer</a:t>
            </a:r>
            <a:r>
              <a:rPr lang="en-US" dirty="0"/>
              <a:t>-/ - /</a:t>
            </a:r>
            <a:r>
              <a:rPr lang="en-US" dirty="0" err="1"/>
              <a:t>bʰeːr</a:t>
            </a:r>
            <a:r>
              <a:rPr lang="en-US" dirty="0"/>
              <a:t>-/ - /</a:t>
            </a:r>
            <a:r>
              <a:rPr lang="en-US" dirty="0" err="1"/>
              <a:t>bʰr</a:t>
            </a:r>
            <a:r>
              <a:rPr lang="en-US" dirty="0"/>
              <a:t>̩-/</a:t>
            </a:r>
          </a:p>
          <a:p>
            <a:r>
              <a:rPr lang="en-US" dirty="0"/>
              <a:t>/</a:t>
            </a:r>
            <a:r>
              <a:rPr lang="en-US" dirty="0" err="1"/>
              <a:t>dʰe</a:t>
            </a:r>
            <a:r>
              <a:rPr lang="en-US" dirty="0"/>
              <a:t>ː-/ - /</a:t>
            </a:r>
            <a:r>
              <a:rPr lang="en-US" dirty="0" err="1"/>
              <a:t>dʰe</a:t>
            </a:r>
            <a:r>
              <a:rPr lang="en-US" dirty="0"/>
              <a:t>ː-/ - /</a:t>
            </a:r>
            <a:r>
              <a:rPr lang="en-US" dirty="0" err="1"/>
              <a:t>dʰə</a:t>
            </a:r>
            <a:r>
              <a:rPr lang="en-US" dirty="0"/>
              <a:t>-/</a:t>
            </a:r>
          </a:p>
          <a:p>
            <a:r>
              <a:rPr lang="en-US" dirty="0"/>
              <a:t>/</a:t>
            </a:r>
            <a:r>
              <a:rPr lang="en-US" dirty="0" err="1"/>
              <a:t>terə</a:t>
            </a:r>
            <a:r>
              <a:rPr lang="en-US" dirty="0"/>
              <a:t>-/ - /</a:t>
            </a:r>
            <a:r>
              <a:rPr lang="en-US" dirty="0" err="1"/>
              <a:t>teːrə</a:t>
            </a:r>
            <a:r>
              <a:rPr lang="en-US" dirty="0"/>
              <a:t>-/ - /tr̩ː-/</a:t>
            </a:r>
          </a:p>
        </p:txBody>
      </p:sp>
    </p:spTree>
    <p:extLst>
      <p:ext uri="{BB962C8B-B14F-4D97-AF65-F5344CB8AC3E}">
        <p14:creationId xmlns:p14="http://schemas.microsoft.com/office/powerpoint/2010/main" val="80394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9632-337B-4559-B906-C776A04C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However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8D1D5-D1B6-442D-BE0F-DD91451B3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8025"/>
          </a:xfrm>
        </p:spPr>
        <p:txBody>
          <a:bodyPr/>
          <a:lstStyle/>
          <a:p>
            <a:r>
              <a:rPr lang="en-US" dirty="0"/>
              <a:t>Regular sound change causes morphological irregularity!</a:t>
            </a:r>
          </a:p>
          <a:p>
            <a:r>
              <a:rPr lang="en-US" dirty="0"/>
              <a:t>Levelling: eliminating of alternation</a:t>
            </a:r>
          </a:p>
          <a:p>
            <a:pPr lvl="1"/>
            <a:r>
              <a:rPr lang="en-US" dirty="0"/>
              <a:t>Old English: </a:t>
            </a:r>
            <a:r>
              <a:rPr lang="en-US" dirty="0" err="1"/>
              <a:t>cēo</a:t>
            </a:r>
            <a:r>
              <a:rPr lang="en-US" u="sng" dirty="0" err="1"/>
              <a:t>z</a:t>
            </a:r>
            <a:r>
              <a:rPr lang="en-US" dirty="0" err="1"/>
              <a:t>an</a:t>
            </a:r>
            <a:r>
              <a:rPr lang="en-US" dirty="0"/>
              <a:t> – </a:t>
            </a:r>
            <a:r>
              <a:rPr lang="en-US" dirty="0" err="1"/>
              <a:t>cēa</a:t>
            </a:r>
            <a:r>
              <a:rPr lang="en-US" u="sng" dirty="0" err="1"/>
              <a:t>s</a:t>
            </a:r>
            <a:r>
              <a:rPr lang="en-US" dirty="0"/>
              <a:t> – </a:t>
            </a:r>
            <a:r>
              <a:rPr lang="en-US" dirty="0" err="1"/>
              <a:t>cu</a:t>
            </a:r>
            <a:r>
              <a:rPr lang="en-US" u="sng" dirty="0" err="1"/>
              <a:t>r</a:t>
            </a:r>
            <a:r>
              <a:rPr lang="en-US" dirty="0" err="1"/>
              <a:t>on</a:t>
            </a:r>
            <a:r>
              <a:rPr lang="en-US" dirty="0"/>
              <a:t> – </a:t>
            </a:r>
            <a:r>
              <a:rPr lang="en-US" dirty="0" err="1"/>
              <a:t>geco</a:t>
            </a:r>
            <a:r>
              <a:rPr lang="en-US" u="sng" dirty="0" err="1"/>
              <a:t>r</a:t>
            </a:r>
            <a:r>
              <a:rPr lang="en-US" dirty="0" err="1"/>
              <a:t>en</a:t>
            </a:r>
            <a:endParaRPr lang="en-US" dirty="0"/>
          </a:p>
          <a:p>
            <a:pPr lvl="1"/>
            <a:r>
              <a:rPr lang="en-US" dirty="0"/>
              <a:t>Modern English: choo</a:t>
            </a:r>
            <a:r>
              <a:rPr lang="en-US" u="sng" dirty="0"/>
              <a:t>s</a:t>
            </a:r>
            <a:r>
              <a:rPr lang="en-US" dirty="0"/>
              <a:t>e – cho</a:t>
            </a:r>
            <a:r>
              <a:rPr lang="en-US" u="sng" dirty="0"/>
              <a:t>s</a:t>
            </a:r>
            <a:r>
              <a:rPr lang="en-US" dirty="0"/>
              <a:t>e – cho</a:t>
            </a:r>
            <a:r>
              <a:rPr lang="en-US" u="sng" dirty="0"/>
              <a:t>s</a:t>
            </a:r>
            <a:r>
              <a:rPr lang="en-US" dirty="0"/>
              <a:t>en</a:t>
            </a:r>
          </a:p>
          <a:p>
            <a:r>
              <a:rPr lang="en-US" dirty="0"/>
              <a:t>Analogy:</a:t>
            </a:r>
          </a:p>
          <a:p>
            <a:pPr lvl="1"/>
            <a:r>
              <a:rPr lang="en-US" dirty="0"/>
              <a:t>Old English: </a:t>
            </a:r>
            <a:r>
              <a:rPr lang="en-US" dirty="0" err="1"/>
              <a:t>sēoðan</a:t>
            </a:r>
            <a:r>
              <a:rPr lang="en-US" dirty="0"/>
              <a:t> – </a:t>
            </a:r>
            <a:r>
              <a:rPr lang="en-US" dirty="0" err="1"/>
              <a:t>sēaþ</a:t>
            </a:r>
            <a:r>
              <a:rPr lang="en-US" dirty="0"/>
              <a:t> – </a:t>
            </a:r>
            <a:r>
              <a:rPr lang="en-US" dirty="0" err="1"/>
              <a:t>sudon</a:t>
            </a:r>
            <a:r>
              <a:rPr lang="en-US" dirty="0"/>
              <a:t> – </a:t>
            </a:r>
            <a:r>
              <a:rPr lang="en-US" dirty="0" err="1"/>
              <a:t>gesoden</a:t>
            </a:r>
            <a:endParaRPr lang="en-US" dirty="0"/>
          </a:p>
          <a:p>
            <a:pPr lvl="1"/>
            <a:r>
              <a:rPr lang="en-US" dirty="0"/>
              <a:t>Modern English: seethe – seethed – seethed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6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E6C734-3C55-4406-8030-FE0EDFE7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Change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20DC1-688E-469B-98C3-02E661F51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C38A6-DDC8-48B7-ABD0-971B8F99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Neogrammarian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BE4CF-8442-4BFB-A8F1-D0B3774E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change is regular</a:t>
            </a:r>
          </a:p>
          <a:p>
            <a:r>
              <a:rPr lang="en-US" dirty="0"/>
              <a:t>Sound change has no memory</a:t>
            </a:r>
          </a:p>
          <a:p>
            <a:r>
              <a:rPr lang="en-US" dirty="0"/>
              <a:t>Sound change ignores grammar</a:t>
            </a:r>
          </a:p>
          <a:p>
            <a:r>
              <a:rPr lang="en-US" dirty="0"/>
              <a:t>Sound change is inevitable</a:t>
            </a:r>
          </a:p>
        </p:txBody>
      </p:sp>
    </p:spTree>
    <p:extLst>
      <p:ext uri="{BB962C8B-B14F-4D97-AF65-F5344CB8AC3E}">
        <p14:creationId xmlns:p14="http://schemas.microsoft.com/office/powerpoint/2010/main" val="220927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5551-EF0E-4D0A-B35E-A16E53385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Change is Regular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7801E-BDE3-4CF0-803E-5D118AEC0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maːtə</a:t>
            </a:r>
            <a:r>
              <a:rPr lang="en-US" dirty="0"/>
              <a:t>/ → /</a:t>
            </a:r>
            <a:r>
              <a:rPr lang="en-US" dirty="0" err="1"/>
              <a:t>meɪ̯t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naːmə</a:t>
            </a:r>
            <a:r>
              <a:rPr lang="en-US" dirty="0"/>
              <a:t>/ → /</a:t>
            </a:r>
            <a:r>
              <a:rPr lang="en-US" dirty="0" err="1"/>
              <a:t>neɪ̯m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waːstə</a:t>
            </a:r>
            <a:r>
              <a:rPr lang="en-US" dirty="0"/>
              <a:t>/ → /</a:t>
            </a:r>
            <a:r>
              <a:rPr lang="en-US" dirty="0" err="1"/>
              <a:t>weɪ̯st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kaːkə</a:t>
            </a:r>
            <a:r>
              <a:rPr lang="en-US" dirty="0"/>
              <a:t>/ → /</a:t>
            </a:r>
            <a:r>
              <a:rPr lang="en-US" dirty="0" err="1"/>
              <a:t>keɪ̯k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naːpə</a:t>
            </a:r>
            <a:r>
              <a:rPr lang="en-US" dirty="0"/>
              <a:t>/ → /</a:t>
            </a:r>
            <a:r>
              <a:rPr lang="en-US" dirty="0" err="1"/>
              <a:t>neɪ̯p</a:t>
            </a:r>
            <a:r>
              <a:rPr lang="en-US" dirty="0"/>
              <a:t>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6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EC35-8934-4B23-BE32-738AE5C2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for this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AA3D6-F015-4660-8571-AF724CD72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aː &gt; </a:t>
            </a:r>
            <a:r>
              <a:rPr lang="en-US" sz="9600" dirty="0" err="1"/>
              <a:t>eɪ</a:t>
            </a:r>
            <a:r>
              <a:rPr lang="en-US" sz="9600" dirty="0"/>
              <a:t>̯</a:t>
            </a:r>
          </a:p>
          <a:p>
            <a:pPr marL="0" indent="0" algn="ctr">
              <a:buNone/>
            </a:pPr>
            <a:r>
              <a:rPr lang="en-US" sz="9600" dirty="0"/>
              <a:t>ə &gt; ∅</a:t>
            </a:r>
          </a:p>
        </p:txBody>
      </p:sp>
    </p:spTree>
    <p:extLst>
      <p:ext uri="{BB962C8B-B14F-4D97-AF65-F5344CB8AC3E}">
        <p14:creationId xmlns:p14="http://schemas.microsoft.com/office/powerpoint/2010/main" val="35368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9E6A8-503E-4DE6-A251-37E69C9C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Vowel Shift</a:t>
            </a:r>
          </a:p>
        </p:txBody>
      </p:sp>
      <p:pic>
        <p:nvPicPr>
          <p:cNvPr id="4" name="Content Placeholder 4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3444845A-56B5-4AE7-A5AD-2B6CF0919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59" y="1825625"/>
            <a:ext cx="9840481" cy="4351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019C4A-A167-4007-A2A1-538BC7C4B5A5}"/>
              </a:ext>
            </a:extLst>
          </p:cNvPr>
          <p:cNvSpPr/>
          <p:nvPr/>
        </p:nvSpPr>
        <p:spPr>
          <a:xfrm>
            <a:off x="5758251" y="6488668"/>
            <a:ext cx="6433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https://en.wikipedia.org/wiki/File:Great_Vowel_Shift2c.svg</a:t>
            </a:r>
          </a:p>
        </p:txBody>
      </p:sp>
    </p:spTree>
    <p:extLst>
      <p:ext uri="{BB962C8B-B14F-4D97-AF65-F5344CB8AC3E}">
        <p14:creationId xmlns:p14="http://schemas.microsoft.com/office/powerpoint/2010/main" val="401532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1B33-18CF-4ACE-8209-BAC4ABE3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E2FD-0D5A-4EFF-9BFC-F145D77A9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2"/>
          <a:lstStyle/>
          <a:p>
            <a:r>
              <a:rPr lang="en-US" dirty="0"/>
              <a:t>/'</a:t>
            </a:r>
            <a:r>
              <a:rPr lang="en-US" dirty="0" err="1"/>
              <a:t>kane</a:t>
            </a:r>
            <a:r>
              <a:rPr lang="en-US" dirty="0"/>
              <a:t>̃/ → /'</a:t>
            </a:r>
            <a:r>
              <a:rPr lang="en-US" dirty="0" err="1"/>
              <a:t>kane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kentu</a:t>
            </a:r>
            <a:r>
              <a:rPr lang="en-US" dirty="0"/>
              <a:t>̃/ → /'</a:t>
            </a:r>
            <a:r>
              <a:rPr lang="en-US" dirty="0" err="1"/>
              <a:t>tʃɛnto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kawu</a:t>
            </a:r>
            <a:r>
              <a:rPr lang="en-US" dirty="0"/>
              <a:t>̃/ → /'</a:t>
            </a:r>
            <a:r>
              <a:rPr lang="en-US" dirty="0" err="1"/>
              <a:t>kavo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kerwu</a:t>
            </a:r>
            <a:r>
              <a:rPr lang="en-US" dirty="0"/>
              <a:t>̃/ → /'</a:t>
            </a:r>
            <a:r>
              <a:rPr lang="en-US" dirty="0" err="1"/>
              <a:t>tʃɛrvo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kibu</a:t>
            </a:r>
            <a:r>
              <a:rPr lang="en-US" dirty="0"/>
              <a:t>̃/ → /'</a:t>
            </a:r>
            <a:r>
              <a:rPr lang="en-US" dirty="0" err="1"/>
              <a:t>tʃibo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ki'wilis</a:t>
            </a:r>
            <a:r>
              <a:rPr lang="en-US" dirty="0"/>
              <a:t>/ → /</a:t>
            </a:r>
            <a:r>
              <a:rPr lang="en-US" dirty="0" err="1"/>
              <a:t>tʃi'vile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kollu</a:t>
            </a:r>
            <a:r>
              <a:rPr lang="en-US" dirty="0"/>
              <a:t>̃/ → /'</a:t>
            </a:r>
            <a:r>
              <a:rPr lang="en-US" dirty="0" err="1"/>
              <a:t>kɔllo</a:t>
            </a:r>
            <a:r>
              <a:rPr lang="en-US" dirty="0"/>
              <a:t>/</a:t>
            </a:r>
          </a:p>
          <a:p>
            <a:r>
              <a:rPr lang="en-US" dirty="0"/>
              <a:t>/'</a:t>
            </a:r>
            <a:r>
              <a:rPr lang="en-US" dirty="0" err="1"/>
              <a:t>korpus</a:t>
            </a:r>
            <a:r>
              <a:rPr lang="en-US" dirty="0"/>
              <a:t>/ → /'</a:t>
            </a:r>
            <a:r>
              <a:rPr lang="en-US" dirty="0" err="1"/>
              <a:t>kɔrpo</a:t>
            </a:r>
            <a:r>
              <a:rPr lang="en-US" dirty="0"/>
              <a:t>/</a:t>
            </a:r>
          </a:p>
          <a:p>
            <a:r>
              <a:rPr lang="en-US" dirty="0"/>
              <a:t>/</a:t>
            </a:r>
            <a:r>
              <a:rPr lang="en-US" dirty="0" err="1"/>
              <a:t>ku'kulus</a:t>
            </a:r>
            <a:r>
              <a:rPr lang="en-US" dirty="0"/>
              <a:t>/ → /</a:t>
            </a:r>
            <a:r>
              <a:rPr lang="en-US" dirty="0" err="1"/>
              <a:t>ku'kulo</a:t>
            </a:r>
            <a:r>
              <a:rPr lang="en-US" dirty="0"/>
              <a:t>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3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1117</Words>
  <Application>Microsoft Office PowerPoint</Application>
  <PresentationFormat>Widescreen</PresentationFormat>
  <Paragraphs>233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Language Change</vt:lpstr>
      <vt:lpstr>Outline</vt:lpstr>
      <vt:lpstr>How do we know?</vt:lpstr>
      <vt:lpstr>Sound Change</vt:lpstr>
      <vt:lpstr>The Neogrammarian Model</vt:lpstr>
      <vt:lpstr>Sound Change is Regular</vt:lpstr>
      <vt:lpstr>Notation for this change</vt:lpstr>
      <vt:lpstr>The Great Vowel Shift</vt:lpstr>
      <vt:lpstr>Another Example</vt:lpstr>
      <vt:lpstr>Conditioned Change</vt:lpstr>
      <vt:lpstr>Assimilation</vt:lpstr>
      <vt:lpstr>Ablaut &amp; Harmony</vt:lpstr>
      <vt:lpstr>Lenition</vt:lpstr>
      <vt:lpstr>Transphonologization</vt:lpstr>
      <vt:lpstr>Multiple Changes</vt:lpstr>
      <vt:lpstr>The Order of Changes</vt:lpstr>
      <vt:lpstr>Suprasegmental Change</vt:lpstr>
      <vt:lpstr>When sound change seems irregular</vt:lpstr>
      <vt:lpstr>Exception?</vt:lpstr>
      <vt:lpstr>Exception?</vt:lpstr>
      <vt:lpstr>Comparative Reconstruction</vt:lpstr>
      <vt:lpstr>PowerPoint Presentation</vt:lpstr>
      <vt:lpstr>Internal Reconstruction</vt:lpstr>
      <vt:lpstr>Synchronic clues of diachronic change</vt:lpstr>
      <vt:lpstr>For Example</vt:lpstr>
      <vt:lpstr>Alternation</vt:lpstr>
      <vt:lpstr>Alternation</vt:lpstr>
      <vt:lpstr>Alternation</vt:lpstr>
      <vt:lpstr>Split of Paradigm</vt:lpstr>
      <vt:lpstr>A Famous Example</vt:lpstr>
      <vt:lpstr>However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Change</dc:title>
  <dc:creator>勢茗 黃</dc:creator>
  <cp:lastModifiedBy>勢茗 黃</cp:lastModifiedBy>
  <cp:revision>171</cp:revision>
  <dcterms:created xsi:type="dcterms:W3CDTF">2019-07-15T01:14:00Z</dcterms:created>
  <dcterms:modified xsi:type="dcterms:W3CDTF">2019-07-19T00:48:17Z</dcterms:modified>
</cp:coreProperties>
</file>