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4"/>
  </p:notesMasterIdLst>
  <p:handoutMasterIdLst>
    <p:handoutMasterId r:id="rId65"/>
  </p:handoutMasterIdLst>
  <p:sldIdLst>
    <p:sldId id="257" r:id="rId3"/>
    <p:sldId id="418" r:id="rId4"/>
    <p:sldId id="331" r:id="rId5"/>
    <p:sldId id="471" r:id="rId6"/>
    <p:sldId id="473" r:id="rId7"/>
    <p:sldId id="472" r:id="rId8"/>
    <p:sldId id="475" r:id="rId9"/>
    <p:sldId id="476" r:id="rId10"/>
    <p:sldId id="477" r:id="rId11"/>
    <p:sldId id="478" r:id="rId12"/>
    <p:sldId id="427" r:id="rId13"/>
    <p:sldId id="429" r:id="rId14"/>
    <p:sldId id="428" r:id="rId15"/>
    <p:sldId id="430" r:id="rId16"/>
    <p:sldId id="431" r:id="rId17"/>
    <p:sldId id="432" r:id="rId18"/>
    <p:sldId id="433" r:id="rId19"/>
    <p:sldId id="470" r:id="rId20"/>
    <p:sldId id="434" r:id="rId21"/>
    <p:sldId id="435" r:id="rId22"/>
    <p:sldId id="438" r:id="rId23"/>
    <p:sldId id="436" r:id="rId24"/>
    <p:sldId id="437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15" r:id="rId40"/>
    <p:sldId id="334" r:id="rId41"/>
    <p:sldId id="343" r:id="rId42"/>
    <p:sldId id="344" r:id="rId43"/>
    <p:sldId id="346" r:id="rId44"/>
    <p:sldId id="457" r:id="rId45"/>
    <p:sldId id="348" r:id="rId46"/>
    <p:sldId id="349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17" r:id="rId56"/>
    <p:sldId id="466" r:id="rId57"/>
    <p:sldId id="467" r:id="rId58"/>
    <p:sldId id="468" r:id="rId59"/>
    <p:sldId id="419" r:id="rId60"/>
    <p:sldId id="469" r:id="rId61"/>
    <p:sldId id="474" r:id="rId62"/>
    <p:sldId id="426" r:id="rId6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7/12/2019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2019/7/12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2019/7/12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2019/7/12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2019/7/12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2019/7/12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2019/7/12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amiproject.cs.pu.edu.tw/yami/texts/14_6" TargetMode="External"/><Relationship Id="rId2" Type="http://schemas.openxmlformats.org/officeDocument/2006/relationships/hyperlink" Target="http://yamiproject.cs.pu.edu.tw/yami/texts/3_2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amiproject.cs.pu.edu.tw/yami/texts/5_7" TargetMode="External"/><Relationship Id="rId2" Type="http://schemas.openxmlformats.org/officeDocument/2006/relationships/hyperlink" Target="http://yamiproject.cs.pu.edu.tw/yami/texts/9_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amiproject.cs.pu.edu.tw/yami/learning_materials/2_5_0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yamiproject.cs.pu.edu.tw/elearn" TargetMode="External"/><Relationship Id="rId7" Type="http://schemas.openxmlformats.org/officeDocument/2006/relationships/hyperlink" Target="http://www.ccunix.ccu.edu.tw/~lngrau/TAOTEACHINGEVENT/teaching1031.html" TargetMode="External"/><Relationship Id="rId2" Type="http://schemas.openxmlformats.org/officeDocument/2006/relationships/hyperlink" Target="http://yamiproject.cs.pu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unix.ccu.edu.tw/~lngrau/TAO_Teaching_Web/taoteaching.html" TargetMode="External"/><Relationship Id="rId5" Type="http://schemas.openxmlformats.org/officeDocument/2006/relationships/hyperlink" Target="http://yamionto.cs.pu.edu.tw/tao_dict/lexicon/main.htm" TargetMode="External"/><Relationship Id="rId4" Type="http://schemas.openxmlformats.org/officeDocument/2006/relationships/hyperlink" Target="http://yamibow.cs.pu.edu.tw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Qn99bzkJv9xAyiAWH4uFBiKHmWm469d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cdh.dlll.nccu.edu.tw/handle/getcdb/352472" TargetMode="External"/><Relationship Id="rId2" Type="http://schemas.openxmlformats.org/officeDocument/2006/relationships/hyperlink" Target="https://www.youtube.com/playlist?list=PLQn99bzkJv9yDZbCZaQE4Sj23guoQ9AVu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47322" y="1075944"/>
            <a:ext cx="6858002" cy="1828800"/>
          </a:xfrm>
        </p:spPr>
        <p:txBody>
          <a:bodyPr/>
          <a:lstStyle/>
          <a:p>
            <a:r>
              <a:rPr lang="zh-TW" altLang="en-US" dirty="0" smtClean="0"/>
              <a:t>語言學奧林匹亞競賽選手培訓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66778" y="3364992"/>
            <a:ext cx="6858002" cy="18836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Prof. D. Victoria Rau, Institute of Linguistics, National Chung Cheng University</a:t>
            </a:r>
          </a:p>
          <a:p>
            <a:r>
              <a:rPr lang="zh-TW" altLang="en-US" dirty="0"/>
              <a:t>何德華教授</a:t>
            </a:r>
            <a:endParaRPr lang="zh-TW" altLang="zh-TW" dirty="0"/>
          </a:p>
          <a:p>
            <a:r>
              <a:rPr lang="zh-TW" altLang="en-US" dirty="0" smtClean="0"/>
              <a:t>國立中正大學語言學研究所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Instrument focus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ko</a:t>
            </a:r>
            <a:r>
              <a:rPr lang="en-US" altLang="zh-TW" dirty="0"/>
              <a:t> </a:t>
            </a:r>
            <a:r>
              <a:rPr lang="en-US" altLang="zh-TW" dirty="0" err="1"/>
              <a:t>ipamagot</a:t>
            </a:r>
            <a:r>
              <a:rPr lang="en-US" altLang="zh-TW" dirty="0"/>
              <a:t> o </a:t>
            </a:r>
            <a:r>
              <a:rPr lang="en-US" altLang="zh-TW" dirty="0" err="1"/>
              <a:t>vavagot</a:t>
            </a:r>
            <a:r>
              <a:rPr lang="en-US" altLang="zh-TW" dirty="0"/>
              <a:t> so soli. </a:t>
            </a:r>
          </a:p>
          <a:p>
            <a:r>
              <a:rPr lang="zh-TW" altLang="en-US" dirty="0" smtClean="0"/>
              <a:t>我</a:t>
            </a:r>
            <a:r>
              <a:rPr lang="zh-TW" altLang="en-US" dirty="0"/>
              <a:t>用掘芋禮棒挖芋頭。 </a:t>
            </a:r>
          </a:p>
          <a:p>
            <a:r>
              <a:rPr lang="en-US" altLang="zh-TW" dirty="0" err="1"/>
              <a:t>na</a:t>
            </a:r>
            <a:r>
              <a:rPr lang="en-US" altLang="zh-TW" dirty="0"/>
              <a:t> </a:t>
            </a:r>
            <a:r>
              <a:rPr lang="en-US" altLang="zh-TW" dirty="0" err="1"/>
              <a:t>ipanta</a:t>
            </a:r>
            <a:r>
              <a:rPr lang="en-US" altLang="zh-TW" dirty="0"/>
              <a:t> o </a:t>
            </a:r>
            <a:r>
              <a:rPr lang="en-US" altLang="zh-TW" dirty="0" err="1"/>
              <a:t>rarakeh</a:t>
            </a:r>
            <a:r>
              <a:rPr lang="en-US" altLang="zh-TW" dirty="0"/>
              <a:t> so </a:t>
            </a:r>
            <a:r>
              <a:rPr lang="en-US" altLang="zh-TW" dirty="0" err="1"/>
              <a:t>nizpi</a:t>
            </a:r>
            <a:r>
              <a:rPr lang="en-US" altLang="zh-TW" dirty="0"/>
              <a:t>. </a:t>
            </a:r>
          </a:p>
          <a:p>
            <a:r>
              <a:rPr lang="zh-TW" altLang="en-US" dirty="0" smtClean="0"/>
              <a:t>他</a:t>
            </a:r>
            <a:r>
              <a:rPr lang="zh-TW" altLang="en-US" dirty="0"/>
              <a:t>給老人家錢。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6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Organization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Lexical iconicity in </a:t>
            </a:r>
            <a:r>
              <a:rPr lang="en-US" altLang="zh-TW" b="1" dirty="0" smtClean="0"/>
              <a:t>Tagalog</a:t>
            </a:r>
          </a:p>
          <a:p>
            <a:pPr lvl="1"/>
            <a:r>
              <a:rPr lang="en-US" altLang="zh-TW" dirty="0" smtClean="0"/>
              <a:t>Exercise 1: Sound Symbolism</a:t>
            </a:r>
          </a:p>
          <a:p>
            <a:r>
              <a:rPr lang="en-US" altLang="zh-TW" dirty="0" smtClean="0"/>
              <a:t>Numbers in </a:t>
            </a:r>
            <a:r>
              <a:rPr lang="en-US" altLang="zh-TW" b="1" dirty="0" err="1" smtClean="0"/>
              <a:t>Yami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Exercise 2: Translation</a:t>
            </a:r>
          </a:p>
          <a:p>
            <a:r>
              <a:rPr lang="en-US" altLang="zh-TW" b="1" dirty="0" smtClean="0"/>
              <a:t>Indonesian </a:t>
            </a:r>
            <a:r>
              <a:rPr lang="en-US" altLang="zh-TW" dirty="0" smtClean="0"/>
              <a:t>active and passive verbs</a:t>
            </a:r>
          </a:p>
          <a:p>
            <a:pPr lvl="1"/>
            <a:r>
              <a:rPr lang="en-US" altLang="zh-TW" dirty="0" smtClean="0"/>
              <a:t>Exercise 3: Discovering </a:t>
            </a:r>
            <a:r>
              <a:rPr lang="en-US" altLang="zh-TW" dirty="0" err="1"/>
              <a:t>m</a:t>
            </a:r>
            <a:r>
              <a:rPr lang="en-US" altLang="zh-TW" dirty="0" err="1" smtClean="0"/>
              <a:t>orphophonemics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86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Lexical iconicity in Tagalog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D. Rau (1993), </a:t>
            </a:r>
            <a:r>
              <a:rPr lang="en-US" altLang="zh-TW" i="1" dirty="0" smtClean="0"/>
              <a:t>Philippine Journal of Linguistics</a:t>
            </a:r>
            <a:r>
              <a:rPr lang="en-US" altLang="zh-TW" dirty="0" smtClean="0"/>
              <a:t>, 24.2: 17-28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85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 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 small and /a/ big for size-symbolism?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Iconicity is universal in principle, either image or diagram, but the way iconicity is perceived is cultural and language specific.</a:t>
            </a:r>
          </a:p>
          <a:p>
            <a:r>
              <a:rPr lang="en-US" altLang="zh-TW" dirty="0" smtClean="0"/>
              <a:t>More arbitrary, symbolic: English </a:t>
            </a:r>
            <a:r>
              <a:rPr lang="en-US" altLang="zh-TW" i="1" dirty="0" smtClean="0"/>
              <a:t>flower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More iconic: Tagalog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bulaklak</a:t>
            </a:r>
            <a:endParaRPr lang="en-US" altLang="zh-TW" i="1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Phonestheme</a:t>
            </a:r>
            <a:r>
              <a:rPr lang="en-US" altLang="zh-TW" dirty="0" smtClean="0"/>
              <a:t> (or </a:t>
            </a:r>
            <a:r>
              <a:rPr lang="en-US" altLang="zh-TW" dirty="0" err="1" smtClean="0"/>
              <a:t>submorphemic</a:t>
            </a:r>
            <a:r>
              <a:rPr lang="en-US" altLang="zh-TW" dirty="0" smtClean="0"/>
              <a:t> differential, </a:t>
            </a:r>
            <a:r>
              <a:rPr lang="en-US" altLang="zh-TW" dirty="0" err="1" smtClean="0"/>
              <a:t>psychomorph</a:t>
            </a:r>
            <a:r>
              <a:rPr lang="en-US" altLang="zh-TW" dirty="0" smtClean="0"/>
              <a:t>) </a:t>
            </a:r>
            <a:r>
              <a:rPr lang="en-US" altLang="zh-TW" i="1" dirty="0" err="1" smtClean="0"/>
              <a:t>bu</a:t>
            </a:r>
            <a:r>
              <a:rPr lang="en-US" altLang="zh-TW" i="1" dirty="0" smtClean="0"/>
              <a:t>-</a:t>
            </a:r>
            <a:r>
              <a:rPr lang="en-US" altLang="zh-TW" dirty="0" smtClean="0"/>
              <a:t> “roundness”</a:t>
            </a:r>
          </a:p>
          <a:p>
            <a:r>
              <a:rPr lang="en-US" altLang="zh-TW" i="1" dirty="0" err="1"/>
              <a:t>b</a:t>
            </a:r>
            <a:r>
              <a:rPr lang="en-US" altLang="zh-TW" i="1" dirty="0" err="1" smtClean="0"/>
              <a:t>u</a:t>
            </a:r>
            <a:r>
              <a:rPr lang="en-US" altLang="zh-TW" i="1" dirty="0" smtClean="0"/>
              <a:t>-bong</a:t>
            </a:r>
            <a:r>
              <a:rPr lang="en-US" altLang="zh-TW" dirty="0" smtClean="0"/>
              <a:t> ‘a roof, garret’, </a:t>
            </a:r>
            <a:r>
              <a:rPr lang="en-US" altLang="zh-TW" i="1" dirty="0" err="1" smtClean="0"/>
              <a:t>bu</a:t>
            </a:r>
            <a:r>
              <a:rPr lang="en-US" altLang="zh-TW" i="1" dirty="0" smtClean="0"/>
              <a:t>-kid</a:t>
            </a:r>
            <a:r>
              <a:rPr lang="en-US" altLang="zh-TW" dirty="0" smtClean="0"/>
              <a:t> ‘field’, </a:t>
            </a:r>
            <a:r>
              <a:rPr lang="en-US" altLang="zh-TW" i="1" dirty="0" err="1" smtClean="0"/>
              <a:t>bu-ko</a:t>
            </a:r>
            <a:r>
              <a:rPr lang="en-US" altLang="zh-TW" dirty="0" smtClean="0"/>
              <a:t> ‘green coconut’, </a:t>
            </a:r>
            <a:r>
              <a:rPr lang="en-US" altLang="zh-TW" i="1" dirty="0" err="1" smtClean="0"/>
              <a:t>bu-kol</a:t>
            </a:r>
            <a:r>
              <a:rPr lang="en-US" altLang="zh-TW" dirty="0" smtClean="0"/>
              <a:t> ‘bump, abscess’, </a:t>
            </a:r>
            <a:r>
              <a:rPr lang="en-US" altLang="zh-TW" i="1" dirty="0" err="1" smtClean="0"/>
              <a:t>bu-kot</a:t>
            </a:r>
            <a:r>
              <a:rPr lang="en-US" altLang="zh-TW" dirty="0" smtClean="0"/>
              <a:t> ‘stooping, round-shouldered’, </a:t>
            </a:r>
            <a:r>
              <a:rPr lang="en-US" altLang="zh-TW" i="1" dirty="0" err="1" smtClean="0"/>
              <a:t>bu-nga</a:t>
            </a:r>
            <a:r>
              <a:rPr lang="en-US" altLang="zh-TW" dirty="0" smtClean="0"/>
              <a:t> ‘fruit’, </a:t>
            </a:r>
            <a:r>
              <a:rPr lang="en-US" altLang="zh-TW" i="1" dirty="0" err="1" smtClean="0"/>
              <a:t>bu</a:t>
            </a:r>
            <a:r>
              <a:rPr lang="en-US" altLang="zh-TW" i="1" dirty="0" smtClean="0"/>
              <a:t>-to</a:t>
            </a:r>
            <a:r>
              <a:rPr lang="en-US" altLang="zh-TW" dirty="0" smtClean="0"/>
              <a:t> ‘bone’, </a:t>
            </a:r>
            <a:r>
              <a:rPr lang="en-US" altLang="zh-TW" i="1" dirty="0" err="1" smtClean="0"/>
              <a:t>bu</a:t>
            </a:r>
            <a:r>
              <a:rPr lang="en-US" altLang="zh-TW" i="1" dirty="0" smtClean="0"/>
              <a:t>-wan</a:t>
            </a:r>
            <a:r>
              <a:rPr lang="en-US" altLang="zh-TW" dirty="0" smtClean="0"/>
              <a:t> ‘moon.</a:t>
            </a:r>
          </a:p>
          <a:p>
            <a:r>
              <a:rPr lang="en-US" altLang="zh-TW" i="1" dirty="0" smtClean="0"/>
              <a:t>-</a:t>
            </a:r>
            <a:r>
              <a:rPr lang="en-US" altLang="zh-TW" i="1" dirty="0" err="1" smtClean="0"/>
              <a:t>laklak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common for Tagalog plant and animal names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29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8948" y="231648"/>
            <a:ext cx="10501948" cy="1219200"/>
          </a:xfrm>
        </p:spPr>
        <p:txBody>
          <a:bodyPr/>
          <a:lstStyle/>
          <a:p>
            <a:r>
              <a:rPr lang="en-US" altLang="zh-TW" dirty="0" smtClean="0"/>
              <a:t>Image iconicity: unproductive infix </a:t>
            </a:r>
            <a:r>
              <a:rPr lang="en-US" altLang="zh-TW" i="1" dirty="0" smtClean="0"/>
              <a:t>–ag- </a:t>
            </a:r>
            <a:r>
              <a:rPr lang="en-US" altLang="zh-TW" dirty="0" smtClean="0"/>
              <a:t>or </a:t>
            </a:r>
            <a:r>
              <a:rPr lang="en-US" altLang="zh-TW" i="1" dirty="0" smtClean="0"/>
              <a:t>–al-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onomatopoeia </a:t>
            </a:r>
          </a:p>
          <a:p>
            <a:pPr lvl="1"/>
            <a:r>
              <a:rPr lang="en-US" altLang="zh-TW" dirty="0" smtClean="0"/>
              <a:t>Animal sounds: </a:t>
            </a:r>
            <a:r>
              <a:rPr lang="en-US" altLang="zh-TW" i="1" dirty="0" err="1" smtClean="0"/>
              <a:t>h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al</a:t>
            </a:r>
            <a:r>
              <a:rPr lang="en-US" altLang="zh-TW" i="1" dirty="0" err="1" smtClean="0"/>
              <a:t>inghing</a:t>
            </a:r>
            <a:r>
              <a:rPr lang="en-US" altLang="zh-TW" dirty="0" smtClean="0"/>
              <a:t> ‘neigh’</a:t>
            </a:r>
          </a:p>
          <a:p>
            <a:pPr lvl="1"/>
            <a:r>
              <a:rPr lang="en-US" altLang="zh-TW" dirty="0" smtClean="0"/>
              <a:t>Natural sounds: </a:t>
            </a:r>
          </a:p>
          <a:p>
            <a:pPr lvl="2"/>
            <a:r>
              <a:rPr lang="en-US" altLang="zh-TW" i="1" dirty="0" err="1" smtClean="0"/>
              <a:t>l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ag</a:t>
            </a:r>
            <a:r>
              <a:rPr lang="en-US" altLang="zh-TW" i="1" dirty="0" err="1" smtClean="0"/>
              <a:t>usaw</a:t>
            </a:r>
            <a:r>
              <a:rPr lang="en-US" altLang="zh-TW" dirty="0" smtClean="0"/>
              <a:t> ‘sound made by water when it is splashed about’ </a:t>
            </a:r>
          </a:p>
          <a:p>
            <a:pPr lvl="2"/>
            <a:r>
              <a:rPr lang="en-US" altLang="zh-TW" i="1" dirty="0" err="1" smtClean="0"/>
              <a:t>l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ag</a:t>
            </a:r>
            <a:r>
              <a:rPr lang="en-US" altLang="zh-TW" i="1" dirty="0" err="1" smtClean="0"/>
              <a:t>utok</a:t>
            </a:r>
            <a:r>
              <a:rPr lang="en-US" altLang="zh-TW" dirty="0" smtClean="0"/>
              <a:t> ‘a quick, sharp sound such as the snap of a dry branch, breaking of a bone, or the cracking of one’s knuckles or joints’ </a:t>
            </a:r>
          </a:p>
          <a:p>
            <a:pPr lvl="2"/>
            <a:r>
              <a:rPr lang="en-US" altLang="zh-TW" i="1" dirty="0" err="1"/>
              <a:t>p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ag</a:t>
            </a:r>
            <a:r>
              <a:rPr lang="en-US" altLang="zh-TW" i="1" dirty="0" err="1" smtClean="0"/>
              <a:t>alpal</a:t>
            </a:r>
            <a:r>
              <a:rPr lang="en-US" altLang="zh-TW" dirty="0" smtClean="0"/>
              <a:t> ‘noise made by pounding rice in a mortar’</a:t>
            </a:r>
          </a:p>
          <a:p>
            <a:pPr lvl="2"/>
            <a:r>
              <a:rPr lang="en-US" altLang="zh-TW" dirty="0" err="1"/>
              <a:t>h</a:t>
            </a:r>
            <a:r>
              <a:rPr lang="en-US" altLang="zh-TW" dirty="0" err="1" smtClean="0">
                <a:solidFill>
                  <a:srgbClr val="FF0000"/>
                </a:solidFill>
              </a:rPr>
              <a:t>ag</a:t>
            </a:r>
            <a:r>
              <a:rPr lang="en-US" altLang="zh-TW" dirty="0" err="1" smtClean="0"/>
              <a:t>ayhay</a:t>
            </a:r>
            <a:r>
              <a:rPr lang="en-US" altLang="zh-TW" dirty="0" smtClean="0"/>
              <a:t> ‘the sound of a gentle breeze’</a:t>
            </a:r>
          </a:p>
          <a:p>
            <a:pPr lvl="2"/>
            <a:r>
              <a:rPr lang="en-US" altLang="zh-TW" i="1" dirty="0" err="1"/>
              <a:t>t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al</a:t>
            </a:r>
            <a:r>
              <a:rPr lang="en-US" altLang="zh-TW" i="1" dirty="0" err="1" smtClean="0"/>
              <a:t>hak</a:t>
            </a:r>
            <a:r>
              <a:rPr lang="en-US" altLang="zh-TW" dirty="0" smtClean="0"/>
              <a:t> ‘hissing sound made by an asthmatic when breathing’</a:t>
            </a:r>
          </a:p>
          <a:p>
            <a:pPr lvl="2"/>
            <a:r>
              <a:rPr lang="en-US" altLang="zh-TW" i="1" dirty="0" err="1"/>
              <a:t>t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al</a:t>
            </a:r>
            <a:r>
              <a:rPr lang="en-US" altLang="zh-TW" i="1" dirty="0" err="1" smtClean="0"/>
              <a:t>tak</a:t>
            </a:r>
            <a:r>
              <a:rPr lang="en-US" altLang="zh-TW" dirty="0" smtClean="0"/>
              <a:t> ‘sound produced by the tip of the tongue against the back of the upper teeth’</a:t>
            </a:r>
          </a:p>
          <a:p>
            <a:pPr marL="914400" lvl="2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202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iconicity</a:t>
            </a:r>
            <a:r>
              <a:rPr lang="en-US" altLang="zh-TW" dirty="0" smtClean="0"/>
              <a:t>: sound symbolism /k/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Austronesian velar stops /k-/, /g-/ are associated with ‘rubbing, scraping, grating, or scratching’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almut</a:t>
            </a:r>
            <a:r>
              <a:rPr lang="en-US" altLang="zh-TW" dirty="0" smtClean="0"/>
              <a:t> ‘to claw with the nails, even by a human being’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ulamos</a:t>
            </a:r>
            <a:r>
              <a:rPr lang="en-US" altLang="zh-TW" dirty="0" smtClean="0"/>
              <a:t> ‘claw the face by merely grasping it without the use of the nails and moving the fingers in a twisting motion’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amot</a:t>
            </a:r>
            <a:r>
              <a:rPr lang="en-US" altLang="zh-TW" dirty="0" smtClean="0"/>
              <a:t> ‘to scratch lightly to relieve itch’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al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al</a:t>
            </a:r>
            <a:r>
              <a:rPr lang="en-US" altLang="zh-TW" dirty="0" smtClean="0"/>
              <a:t> ‘to scratch vigorously esp. if with scabies on the skin’</a:t>
            </a:r>
          </a:p>
          <a:p>
            <a:pPr lvl="1"/>
            <a:r>
              <a:rPr lang="en-US" altLang="zh-TW" i="1" dirty="0" err="1" smtClean="0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at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at</a:t>
            </a:r>
            <a:r>
              <a:rPr lang="en-US" altLang="zh-TW" dirty="0" smtClean="0"/>
              <a:t> ‘to scratch, with the intention of making marks on something or removing or peeling of a covering’</a:t>
            </a:r>
          </a:p>
        </p:txBody>
      </p:sp>
    </p:spTree>
    <p:extLst>
      <p:ext uri="{BB962C8B-B14F-4D97-AF65-F5344CB8AC3E}">
        <p14:creationId xmlns:p14="http://schemas.microsoft.com/office/powerpoint/2010/main" val="12558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iconicity: sound </a:t>
            </a:r>
            <a:r>
              <a:rPr lang="en-US" altLang="zh-TW" dirty="0" smtClean="0"/>
              <a:t>symbolism /ng/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Austronesian velar nasal/ng/ refers to the area of the mouth and </a:t>
            </a:r>
            <a:r>
              <a:rPr lang="en-US" altLang="zh-TW" dirty="0" smtClean="0"/>
              <a:t>lips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n</a:t>
            </a:r>
            <a:r>
              <a:rPr lang="en-US" altLang="zh-TW" i="1" dirty="0" err="1" smtClean="0">
                <a:solidFill>
                  <a:srgbClr val="FF0000"/>
                </a:solidFill>
              </a:rPr>
              <a:t>g</a:t>
            </a:r>
            <a:r>
              <a:rPr lang="en-US" altLang="zh-TW" i="1" dirty="0" err="1" smtClean="0"/>
              <a:t>at</a:t>
            </a:r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at</a:t>
            </a:r>
            <a:r>
              <a:rPr lang="en-US" altLang="zh-TW" dirty="0" smtClean="0"/>
              <a:t> ‘to chew, in order to cut apart’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n</a:t>
            </a:r>
            <a:r>
              <a:rPr lang="en-US" altLang="zh-TW" i="1" dirty="0" err="1" smtClean="0">
                <a:solidFill>
                  <a:srgbClr val="FF0000"/>
                </a:solidFill>
              </a:rPr>
              <a:t>g</a:t>
            </a:r>
            <a:r>
              <a:rPr lang="en-US" altLang="zh-TW" i="1" dirty="0" err="1" smtClean="0"/>
              <a:t>ata</a:t>
            </a:r>
            <a:r>
              <a:rPr lang="en-US" altLang="zh-TW" dirty="0" smtClean="0"/>
              <a:t> ‘to chew in order to get out the juice’</a:t>
            </a:r>
          </a:p>
          <a:p>
            <a:pPr lvl="1"/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atal</a:t>
            </a:r>
            <a:r>
              <a:rPr lang="en-US" altLang="zh-TW" dirty="0" smtClean="0"/>
              <a:t> ’to tremble in the jaws’</a:t>
            </a:r>
          </a:p>
          <a:p>
            <a:pPr lvl="1"/>
            <a:r>
              <a:rPr lang="en-US" altLang="zh-TW" i="1" dirty="0" err="1"/>
              <a:t>p</a:t>
            </a:r>
            <a:r>
              <a:rPr lang="en-US" altLang="zh-TW" i="1" dirty="0" err="1" smtClean="0"/>
              <a:t>a</a:t>
            </a:r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a</a:t>
            </a:r>
            <a:r>
              <a:rPr lang="en-US" altLang="zh-TW" dirty="0" smtClean="0"/>
              <a:t> ‘jaw’</a:t>
            </a:r>
          </a:p>
          <a:p>
            <a:pPr lvl="1"/>
            <a:r>
              <a:rPr lang="en-US" altLang="zh-TW" i="1" dirty="0" err="1"/>
              <a:t>h</a:t>
            </a:r>
            <a:r>
              <a:rPr lang="en-US" altLang="zh-TW" i="1" dirty="0" err="1" smtClean="0"/>
              <a:t>a</a:t>
            </a:r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a</a:t>
            </a:r>
            <a:r>
              <a:rPr lang="en-US" altLang="zh-TW" dirty="0" smtClean="0"/>
              <a:t> ‘to be impressed or to marvel at’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n</a:t>
            </a:r>
            <a:r>
              <a:rPr lang="en-US" altLang="zh-TW" i="1" dirty="0" err="1" smtClean="0">
                <a:solidFill>
                  <a:srgbClr val="FF0000"/>
                </a:solidFill>
              </a:rPr>
              <a:t>g</a:t>
            </a:r>
            <a:r>
              <a:rPr lang="en-US" altLang="zh-TW" i="1" dirty="0" err="1" smtClean="0"/>
              <a:t>a</a:t>
            </a:r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a</a:t>
            </a:r>
            <a:r>
              <a:rPr lang="en-US" altLang="zh-TW" dirty="0" smtClean="0"/>
              <a:t> ‘to open the mouth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n</a:t>
            </a:r>
            <a:r>
              <a:rPr lang="en-US" altLang="zh-TW" i="1" dirty="0" err="1" smtClean="0">
                <a:solidFill>
                  <a:srgbClr val="FF0000"/>
                </a:solidFill>
              </a:rPr>
              <a:t>g</a:t>
            </a:r>
            <a:r>
              <a:rPr lang="en-US" altLang="zh-TW" i="1" dirty="0" err="1" smtClean="0"/>
              <a:t>awa</a:t>
            </a:r>
            <a:r>
              <a:rPr lang="en-US" altLang="zh-TW" dirty="0" smtClean="0"/>
              <a:t> ‘to wail’</a:t>
            </a:r>
          </a:p>
          <a:p>
            <a:pPr lvl="1"/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iti</a:t>
            </a:r>
            <a:r>
              <a:rPr lang="en-US" altLang="zh-TW" dirty="0" smtClean="0"/>
              <a:t> ‘to smile’</a:t>
            </a:r>
          </a:p>
          <a:p>
            <a:pPr lvl="1"/>
            <a:r>
              <a:rPr lang="en-US" altLang="zh-TW" i="1" dirty="0" err="1" smtClean="0"/>
              <a:t>paa</a:t>
            </a:r>
            <a:r>
              <a:rPr lang="en-US" altLang="zh-TW" i="1" dirty="0" err="1" smtClean="0">
                <a:solidFill>
                  <a:srgbClr val="FF0000"/>
                </a:solidFill>
              </a:rPr>
              <a:t>ng</a:t>
            </a:r>
            <a:r>
              <a:rPr lang="en-US" altLang="zh-TW" i="1" dirty="0" err="1" smtClean="0"/>
              <a:t>il</a:t>
            </a:r>
            <a:r>
              <a:rPr lang="en-US" altLang="zh-TW" dirty="0" smtClean="0"/>
              <a:t> ‘to talk or speak in the manner of a growl or roar’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1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iconicity: sound </a:t>
            </a:r>
            <a:r>
              <a:rPr lang="en-US" altLang="zh-TW" dirty="0" smtClean="0"/>
              <a:t>symbolism of vowels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/</a:t>
            </a:r>
            <a:r>
              <a:rPr lang="en-US" altLang="zh-TW" dirty="0" err="1"/>
              <a:t>i</a:t>
            </a:r>
            <a:r>
              <a:rPr lang="en-US" altLang="zh-TW" dirty="0"/>
              <a:t>/ is high-pitched, /u/ is deep, /a/ is harsh and discordant, /e/ is </a:t>
            </a:r>
            <a:r>
              <a:rPr lang="en-US" altLang="zh-TW" dirty="0" smtClean="0"/>
              <a:t>muffled</a:t>
            </a:r>
          </a:p>
          <a:p>
            <a:r>
              <a:rPr lang="en-US" altLang="zh-TW" i="1" dirty="0" err="1" smtClean="0">
                <a:solidFill>
                  <a:srgbClr val="FF0000"/>
                </a:solidFill>
              </a:rPr>
              <a:t>pikpik</a:t>
            </a:r>
            <a:r>
              <a:rPr lang="en-US" altLang="zh-TW" dirty="0" smtClean="0"/>
              <a:t> ‘soft caressing pats on infants when being put to sleep’</a:t>
            </a:r>
          </a:p>
          <a:p>
            <a:r>
              <a:rPr lang="en-US" altLang="zh-TW" i="1" dirty="0" err="1" smtClean="0">
                <a:solidFill>
                  <a:srgbClr val="FF0000"/>
                </a:solidFill>
              </a:rPr>
              <a:t>pakpak</a:t>
            </a:r>
            <a:r>
              <a:rPr lang="en-US" altLang="zh-TW" dirty="0" smtClean="0"/>
              <a:t> ‘applause’</a:t>
            </a:r>
          </a:p>
          <a:p>
            <a:r>
              <a:rPr lang="en-US" altLang="zh-TW" i="1" dirty="0" err="1" smtClean="0">
                <a:solidFill>
                  <a:srgbClr val="FF0000"/>
                </a:solidFill>
              </a:rPr>
              <a:t>gikgik</a:t>
            </a:r>
            <a:r>
              <a:rPr lang="en-US" altLang="zh-TW" dirty="0" smtClean="0"/>
              <a:t> ‘grunting of young pigs’</a:t>
            </a:r>
          </a:p>
          <a:p>
            <a:r>
              <a:rPr lang="en-US" altLang="zh-TW" i="1" dirty="0" err="1" smtClean="0">
                <a:solidFill>
                  <a:srgbClr val="FF0000"/>
                </a:solidFill>
              </a:rPr>
              <a:t>gukguk</a:t>
            </a:r>
            <a:r>
              <a:rPr lang="en-US" altLang="zh-TW" dirty="0" smtClean="0"/>
              <a:t> ‘grunting of pigs’</a:t>
            </a:r>
          </a:p>
          <a:p>
            <a:r>
              <a:rPr lang="en-US" altLang="zh-TW" i="1" dirty="0" err="1" smtClean="0">
                <a:solidFill>
                  <a:srgbClr val="FF0000"/>
                </a:solidFill>
              </a:rPr>
              <a:t>tikatik</a:t>
            </a:r>
            <a:r>
              <a:rPr lang="en-US" altLang="zh-TW" dirty="0" smtClean="0"/>
              <a:t> ‘light but continuous rain’</a:t>
            </a:r>
          </a:p>
          <a:p>
            <a:r>
              <a:rPr lang="en-US" altLang="zh-TW" i="1" dirty="0" err="1" smtClean="0">
                <a:solidFill>
                  <a:srgbClr val="FF0000"/>
                </a:solidFill>
              </a:rPr>
              <a:t>takatak</a:t>
            </a:r>
            <a:r>
              <a:rPr lang="en-US" altLang="zh-TW" dirty="0" smtClean="0"/>
              <a:t> ‘the sound of rain falling on a roof’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14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five-vowel chart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99" y="2194560"/>
            <a:ext cx="5487269" cy="4032504"/>
          </a:xfrm>
        </p:spPr>
      </p:pic>
    </p:spTree>
    <p:extLst>
      <p:ext uri="{BB962C8B-B14F-4D97-AF65-F5344CB8AC3E}">
        <p14:creationId xmlns:p14="http://schemas.microsoft.com/office/powerpoint/2010/main" val="34056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Austronesian root theory and sound-symbolic ablaut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root in Austronesian  languages is identified by recurrent association.</a:t>
            </a:r>
          </a:p>
          <a:p>
            <a:pPr lvl="1"/>
            <a:r>
              <a:rPr lang="en-US" altLang="zh-TW" i="1" dirty="0" err="1" smtClean="0"/>
              <a:t>tuk-</a:t>
            </a:r>
            <a:r>
              <a:rPr lang="en-US" altLang="zh-TW" i="1" dirty="0" err="1" smtClean="0">
                <a:solidFill>
                  <a:srgbClr val="FF0000"/>
                </a:solidFill>
              </a:rPr>
              <a:t>tok</a:t>
            </a:r>
            <a:r>
              <a:rPr lang="en-US" altLang="zh-TW" dirty="0" smtClean="0"/>
              <a:t> ‘a knock, knocking as on a door’</a:t>
            </a:r>
          </a:p>
          <a:p>
            <a:pPr lvl="1"/>
            <a:r>
              <a:rPr lang="en-US" altLang="zh-TW" i="1" dirty="0" err="1" smtClean="0"/>
              <a:t>ka-</a:t>
            </a:r>
            <a:r>
              <a:rPr lang="en-US" altLang="zh-TW" i="1" dirty="0" err="1" smtClean="0">
                <a:solidFill>
                  <a:srgbClr val="FF0000"/>
                </a:solidFill>
              </a:rPr>
              <a:t>tok</a:t>
            </a:r>
            <a:r>
              <a:rPr lang="en-US" altLang="zh-TW" dirty="0" smtClean="0"/>
              <a:t> ‘a sharp knock’</a:t>
            </a:r>
          </a:p>
          <a:p>
            <a:pPr lvl="1"/>
            <a:r>
              <a:rPr lang="en-US" altLang="zh-TW" i="1" dirty="0" err="1" smtClean="0"/>
              <a:t>lu-</a:t>
            </a:r>
            <a:r>
              <a:rPr lang="en-US" altLang="zh-TW" i="1" dirty="0" err="1" smtClean="0">
                <a:solidFill>
                  <a:srgbClr val="FF0000"/>
                </a:solidFill>
              </a:rPr>
              <a:t>tok</a:t>
            </a:r>
            <a:r>
              <a:rPr lang="en-US" altLang="zh-TW" dirty="0" smtClean="0"/>
              <a:t> ‘sound of breakage, crunch’</a:t>
            </a:r>
          </a:p>
          <a:p>
            <a:pPr lvl="1"/>
            <a:r>
              <a:rPr lang="en-US" altLang="zh-TW" i="1" dirty="0" err="1" smtClean="0"/>
              <a:t>lagu-</a:t>
            </a:r>
            <a:r>
              <a:rPr lang="en-US" altLang="zh-TW" i="1" dirty="0" err="1" smtClean="0">
                <a:solidFill>
                  <a:srgbClr val="FF0000"/>
                </a:solidFill>
              </a:rPr>
              <a:t>tok</a:t>
            </a:r>
            <a:r>
              <a:rPr lang="en-US" altLang="zh-TW" dirty="0" smtClean="0"/>
              <a:t> ‘sharp sound, trestle’</a:t>
            </a:r>
          </a:p>
          <a:p>
            <a:r>
              <a:rPr lang="en-US" altLang="zh-TW" dirty="0" smtClean="0"/>
              <a:t>The symbolic value of consonants overrides that of vowels.</a:t>
            </a:r>
          </a:p>
          <a:p>
            <a:pPr lvl="1"/>
            <a:r>
              <a:rPr lang="en-US" altLang="zh-TW" i="1" dirty="0" smtClean="0"/>
              <a:t>-</a:t>
            </a:r>
            <a:r>
              <a:rPr lang="en-US" altLang="zh-TW" i="1" dirty="0" err="1" smtClean="0">
                <a:solidFill>
                  <a:srgbClr val="FF0000"/>
                </a:solidFill>
              </a:rPr>
              <a:t>b</a:t>
            </a:r>
            <a:r>
              <a:rPr lang="en-US" altLang="zh-TW" i="1" dirty="0" err="1" smtClean="0"/>
              <a:t>ak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‘heavy object falling vs. </a:t>
            </a:r>
            <a:r>
              <a:rPr lang="en-US" altLang="zh-TW" i="1" dirty="0" smtClean="0"/>
              <a:t>–</a:t>
            </a:r>
            <a:r>
              <a:rPr lang="en-US" altLang="zh-TW" i="1" dirty="0" err="1" smtClean="0">
                <a:solidFill>
                  <a:srgbClr val="FF0000"/>
                </a:solidFill>
              </a:rPr>
              <a:t>p</a:t>
            </a:r>
            <a:r>
              <a:rPr lang="en-US" altLang="zh-TW" i="1" dirty="0" err="1" smtClean="0"/>
              <a:t>ak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‘clapping, slapping’</a:t>
            </a:r>
          </a:p>
          <a:p>
            <a:pPr lvl="1"/>
            <a:r>
              <a:rPr lang="en-US" altLang="zh-TW" i="1" dirty="0" smtClean="0"/>
              <a:t>-</a:t>
            </a:r>
            <a:r>
              <a:rPr lang="en-US" altLang="zh-TW" i="1" dirty="0" err="1" smtClean="0">
                <a:solidFill>
                  <a:srgbClr val="FF0000"/>
                </a:solidFill>
              </a:rPr>
              <a:t>g</a:t>
            </a:r>
            <a:r>
              <a:rPr lang="en-US" altLang="zh-TW" i="1" dirty="0" err="1" smtClean="0"/>
              <a:t>ak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‘loud crowing, crackling or raucous’ vs. </a:t>
            </a:r>
            <a:r>
              <a:rPr lang="en-US" altLang="zh-TW" i="1" dirty="0" smtClean="0"/>
              <a:t>–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/>
              <a:t>ak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‘crackling or adult fowls or ordinary laughter’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5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Linguistic typology and fieldwork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Examples from Austronesian languages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10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Diagrammatic iconicity-reduplication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1. restriction: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iisa</a:t>
            </a:r>
            <a:r>
              <a:rPr lang="en-US" altLang="zh-TW" dirty="0" smtClean="0"/>
              <a:t> ‘one only’ &lt; </a:t>
            </a:r>
            <a:r>
              <a:rPr lang="en-US" altLang="zh-TW" i="1" dirty="0" err="1" smtClean="0"/>
              <a:t>isa</a:t>
            </a:r>
            <a:r>
              <a:rPr lang="en-US" altLang="zh-TW" dirty="0" smtClean="0"/>
              <a:t> ‘one’</a:t>
            </a:r>
          </a:p>
          <a:p>
            <a:r>
              <a:rPr lang="en-US" altLang="zh-TW" dirty="0" smtClean="0"/>
              <a:t>2. distribution: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isa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isa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‘one by one’</a:t>
            </a:r>
          </a:p>
          <a:p>
            <a:r>
              <a:rPr lang="en-US" altLang="zh-TW" dirty="0" smtClean="0"/>
              <a:t>3. customary or habitual activity: Ang </a:t>
            </a:r>
            <a:r>
              <a:rPr lang="en-US" altLang="zh-TW" dirty="0" err="1" smtClean="0"/>
              <a:t>kaniyang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salawal</a:t>
            </a:r>
            <a:r>
              <a:rPr lang="en-US" altLang="zh-TW" dirty="0" smtClean="0"/>
              <a:t> ay </a:t>
            </a:r>
            <a:r>
              <a:rPr lang="en-US" altLang="zh-TW" dirty="0" err="1" smtClean="0"/>
              <a:t>napunit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</a:t>
            </a:r>
            <a:r>
              <a:rPr lang="en-US" altLang="zh-TW" dirty="0" smtClean="0"/>
              <a:t>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pag-upo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upo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/>
              <a:t>niya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sahig</a:t>
            </a:r>
            <a:r>
              <a:rPr lang="en-US" altLang="zh-TW" dirty="0" smtClean="0"/>
              <a:t>. ‘His trousers were torn because of his sitting (continuously, habitually) on the floor.’</a:t>
            </a:r>
          </a:p>
          <a:p>
            <a:r>
              <a:rPr lang="en-US" altLang="zh-TW" dirty="0" smtClean="0"/>
              <a:t>4. plural: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magiina</a:t>
            </a:r>
            <a:r>
              <a:rPr lang="en-US" altLang="zh-TW" dirty="0" smtClean="0"/>
              <a:t> ‘mother and (two or more) children &lt; </a:t>
            </a:r>
            <a:r>
              <a:rPr lang="en-US" altLang="zh-TW" i="1" dirty="0" err="1" smtClean="0"/>
              <a:t>ina</a:t>
            </a:r>
            <a:r>
              <a:rPr lang="en-US" altLang="zh-TW" dirty="0" smtClean="0"/>
              <a:t> ‘mother’</a:t>
            </a:r>
          </a:p>
          <a:p>
            <a:r>
              <a:rPr lang="en-US" altLang="zh-TW" dirty="0" smtClean="0"/>
              <a:t>5. repetition: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magiiyak</a:t>
            </a:r>
            <a:r>
              <a:rPr lang="en-US" altLang="zh-TW" dirty="0" smtClean="0"/>
              <a:t> ‘cry and cry’</a:t>
            </a:r>
          </a:p>
          <a:p>
            <a:r>
              <a:rPr lang="en-US" altLang="zh-TW" dirty="0" smtClean="0"/>
              <a:t>6. added intensity: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pagputul-putulin</a:t>
            </a:r>
            <a:r>
              <a:rPr lang="en-US" altLang="zh-TW" i="1" dirty="0" smtClean="0"/>
              <a:t> </a:t>
            </a:r>
            <a:r>
              <a:rPr lang="en-US" altLang="zh-TW" dirty="0" err="1" smtClean="0"/>
              <a:t>mo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mga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yantok</a:t>
            </a:r>
            <a:r>
              <a:rPr lang="en-US" altLang="zh-TW" dirty="0" smtClean="0"/>
              <a:t>. ‘Cut the rattan into small pieces.’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Diagrammatic iconicity-reduplication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7. moderation: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matagal-tagal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‘somewhat long in time’</a:t>
            </a:r>
          </a:p>
          <a:p>
            <a:r>
              <a:rPr lang="en-US" altLang="zh-TW" dirty="0" smtClean="0"/>
              <a:t>8. increase of size: Ang </a:t>
            </a:r>
            <a:r>
              <a:rPr lang="en-US" altLang="zh-TW" dirty="0" err="1" smtClean="0"/>
              <a:t>kanilang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bahay</a:t>
            </a:r>
            <a:r>
              <a:rPr lang="en-US" altLang="zh-TW" dirty="0" smtClean="0"/>
              <a:t> ay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malaki-laki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/>
              <a:t>sa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amin</a:t>
            </a:r>
            <a:r>
              <a:rPr lang="en-US" altLang="zh-TW" dirty="0" smtClean="0"/>
              <a:t>. ‘Their house is a little (somewhat) bigger than ours.’</a:t>
            </a:r>
          </a:p>
          <a:p>
            <a:r>
              <a:rPr lang="en-US" altLang="zh-TW" dirty="0" smtClean="0"/>
              <a:t>9. recent past or future: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Kasusulat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ko</a:t>
            </a:r>
            <a:r>
              <a:rPr lang="en-US" altLang="zh-TW" dirty="0" smtClean="0"/>
              <a:t> pa </a:t>
            </a:r>
            <a:r>
              <a:rPr lang="en-US" altLang="zh-TW" dirty="0" err="1" smtClean="0"/>
              <a:t>lamang</a:t>
            </a:r>
            <a:r>
              <a:rPr lang="en-US" altLang="zh-TW" dirty="0" smtClean="0"/>
              <a:t> ‘I have just written.’</a:t>
            </a:r>
          </a:p>
          <a:p>
            <a:r>
              <a:rPr lang="en-US" altLang="zh-TW" dirty="0" smtClean="0"/>
              <a:t>10. feasibility, practicability or ability of performance: Ang </a:t>
            </a:r>
            <a:r>
              <a:rPr lang="en-US" altLang="zh-TW" dirty="0" err="1" smtClean="0"/>
              <a:t>saging</a:t>
            </a:r>
            <a:r>
              <a:rPr lang="en-US" altLang="zh-TW" dirty="0" smtClean="0"/>
              <a:t> ay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makakain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na.</a:t>
            </a:r>
            <a:r>
              <a:rPr lang="en-US" altLang="zh-TW" dirty="0" smtClean="0"/>
              <a:t> ‘The banana is edible (already).</a:t>
            </a:r>
          </a:p>
          <a:p>
            <a:r>
              <a:rPr lang="en-US" altLang="zh-TW" dirty="0" smtClean="0"/>
              <a:t>11. characterized by arousing (adj.):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katakam-takam</a:t>
            </a:r>
            <a:r>
              <a:rPr lang="en-US" altLang="zh-TW" dirty="0" smtClean="0"/>
              <a:t> ‘arousing a strong desire to eat’</a:t>
            </a:r>
          </a:p>
          <a:p>
            <a:r>
              <a:rPr lang="en-US" altLang="zh-TW" dirty="0" smtClean="0"/>
              <a:t>12. plant and animal names: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paro-paro</a:t>
            </a:r>
            <a:r>
              <a:rPr lang="en-US" altLang="zh-TW" dirty="0" smtClean="0"/>
              <a:t> ‘butterfly’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8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Diagrammatic </a:t>
            </a:r>
            <a:r>
              <a:rPr lang="en-US" altLang="zh-TW" dirty="0" smtClean="0"/>
              <a:t>iconicity- Expressive (</a:t>
            </a:r>
            <a:r>
              <a:rPr lang="en-US" altLang="zh-TW" dirty="0" err="1" smtClean="0"/>
              <a:t>ideophones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50413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 is in a smaller scale than /u/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s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aliksik</a:t>
            </a:r>
            <a:r>
              <a:rPr lang="en-US" altLang="zh-TW" dirty="0" smtClean="0"/>
              <a:t> ‘minute search’ vs.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saluksok</a:t>
            </a:r>
            <a:r>
              <a:rPr lang="en-US" altLang="zh-TW" dirty="0" smtClean="0"/>
              <a:t> ‘a careful search’</a:t>
            </a:r>
          </a:p>
          <a:p>
            <a:r>
              <a:rPr lang="en-US" altLang="zh-TW" dirty="0" smtClean="0"/>
              <a:t>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 is softer and higher-pitched than /u/ &amp; /a/, /a/ is discordant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agingking</a:t>
            </a:r>
            <a:r>
              <a:rPr lang="en-US" altLang="zh-TW" dirty="0" smtClean="0"/>
              <a:t> ‘soft, tinkling sound of small bells’ vs.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kagungkong</a:t>
            </a:r>
            <a:r>
              <a:rPr lang="en-US" altLang="zh-TW" dirty="0" smtClean="0"/>
              <a:t> ‘clangor or clamor, such as the noise made by metal against metal’ vs.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kagangkang</a:t>
            </a:r>
            <a:r>
              <a:rPr lang="en-US" altLang="zh-TW" dirty="0" smtClean="0"/>
              <a:t> ‘singing voice out of tune in higher notes’</a:t>
            </a:r>
          </a:p>
          <a:p>
            <a:r>
              <a:rPr lang="en-US" altLang="zh-TW" dirty="0" smtClean="0"/>
              <a:t>/a/ is louder than 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h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alakhak</a:t>
            </a:r>
            <a:r>
              <a:rPr lang="en-US" altLang="zh-TW" dirty="0" smtClean="0"/>
              <a:t> ‘loud laughter, guffaw’ vs.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halikhik</a:t>
            </a:r>
            <a:r>
              <a:rPr lang="en-US" altLang="zh-TW" dirty="0" smtClean="0"/>
              <a:t> ‘subdued, pent-up laughter’</a:t>
            </a:r>
          </a:p>
          <a:p>
            <a:r>
              <a:rPr lang="en-US" altLang="zh-TW" dirty="0" smtClean="0"/>
              <a:t>/u/ is louder than 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t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aguntong</a:t>
            </a:r>
            <a:r>
              <a:rPr lang="en-US" altLang="zh-TW" dirty="0" smtClean="0"/>
              <a:t> ‘sharp, metallic sound’ vs.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taginting</a:t>
            </a:r>
            <a:r>
              <a:rPr lang="en-US" altLang="zh-TW" dirty="0" smtClean="0"/>
              <a:t> ‘tinkling or jingling sound’</a:t>
            </a:r>
          </a:p>
          <a:p>
            <a:r>
              <a:rPr lang="en-US" altLang="zh-TW" dirty="0" smtClean="0"/>
              <a:t>/u/ is deeper than /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/</a:t>
            </a:r>
          </a:p>
          <a:p>
            <a:pPr lvl="1"/>
            <a:r>
              <a:rPr lang="en-US" altLang="zh-TW" i="1" dirty="0" err="1" smtClean="0">
                <a:solidFill>
                  <a:srgbClr val="FF0000"/>
                </a:solidFill>
              </a:rPr>
              <a:t>dagundong</a:t>
            </a:r>
            <a:r>
              <a:rPr lang="en-US" altLang="zh-TW" dirty="0" smtClean="0"/>
              <a:t> ‘deep reverberating sound , boom’ vs.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daginding</a:t>
            </a:r>
            <a:r>
              <a:rPr lang="en-US" altLang="zh-TW" dirty="0" smtClean="0"/>
              <a:t> ‘continuous droning sound, drone of voices coming from a crowd’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2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Gestalt symbolism: word constellations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d-l-s ‘slipperiness’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d</a:t>
            </a:r>
            <a:r>
              <a:rPr lang="en-US" altLang="zh-TW" i="1" dirty="0" err="1" smtClean="0">
                <a:solidFill>
                  <a:srgbClr val="FF0000"/>
                </a:solidFill>
              </a:rPr>
              <a:t>umulas</a:t>
            </a:r>
            <a:r>
              <a:rPr lang="en-US" altLang="zh-TW" dirty="0" smtClean="0"/>
              <a:t> ‘to slip, slide’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d</a:t>
            </a:r>
            <a:r>
              <a:rPr lang="en-US" altLang="zh-TW" i="1" dirty="0" err="1" smtClean="0">
                <a:solidFill>
                  <a:srgbClr val="FF0000"/>
                </a:solidFill>
              </a:rPr>
              <a:t>upilas</a:t>
            </a:r>
            <a:r>
              <a:rPr lang="en-US" altLang="zh-TW" dirty="0" smtClean="0"/>
              <a:t> ‘skidding, stumbling, slipping down’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d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aplis</a:t>
            </a:r>
            <a:r>
              <a:rPr lang="en-US" altLang="zh-TW" dirty="0" smtClean="0"/>
              <a:t> ‘hitting on a tangent, just missing, grazing, glancing off’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d</a:t>
            </a:r>
            <a:r>
              <a:rPr lang="en-US" altLang="zh-TW" i="1" dirty="0" err="1" smtClean="0">
                <a:solidFill>
                  <a:srgbClr val="FF0000"/>
                </a:solidFill>
              </a:rPr>
              <a:t>apilos</a:t>
            </a:r>
            <a:r>
              <a:rPr lang="en-US" altLang="zh-TW" dirty="0" smtClean="0"/>
              <a:t> ‘skidding , stumbling’</a:t>
            </a:r>
          </a:p>
          <a:p>
            <a:r>
              <a:rPr lang="en-US" altLang="zh-TW" dirty="0"/>
              <a:t>k</a:t>
            </a:r>
            <a:r>
              <a:rPr lang="en-US" altLang="zh-TW" dirty="0" smtClean="0"/>
              <a:t>-l ‘wrinkled’</a:t>
            </a:r>
          </a:p>
          <a:p>
            <a:pPr lvl="1"/>
            <a:r>
              <a:rPr lang="en-US" altLang="zh-TW" i="1" dirty="0" err="1">
                <a:solidFill>
                  <a:srgbClr val="FF0000"/>
                </a:solidFill>
              </a:rPr>
              <a:t>k</a:t>
            </a:r>
            <a:r>
              <a:rPr lang="en-US" altLang="zh-TW" i="1" dirty="0" err="1" smtClean="0">
                <a:solidFill>
                  <a:srgbClr val="FF0000"/>
                </a:solidFill>
              </a:rPr>
              <a:t>ulubot</a:t>
            </a:r>
            <a:r>
              <a:rPr lang="en-US" altLang="zh-TW" i="1" dirty="0" smtClean="0"/>
              <a:t>,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kuluntoy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1 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Yami</a:t>
            </a:r>
            <a:r>
              <a:rPr lang="en-US" altLang="zh-TW" dirty="0" smtClean="0"/>
              <a:t> </a:t>
            </a:r>
            <a:r>
              <a:rPr lang="en-US" altLang="zh-TW" dirty="0"/>
              <a:t>Image </a:t>
            </a:r>
            <a:r>
              <a:rPr lang="en-US" altLang="zh-TW" dirty="0" smtClean="0"/>
              <a:t>Iconicity</a:t>
            </a:r>
            <a:r>
              <a:rPr lang="en-US" altLang="zh-TW" dirty="0"/>
              <a:t>: </a:t>
            </a:r>
            <a:r>
              <a:rPr lang="en-US" altLang="zh-TW" dirty="0" smtClean="0"/>
              <a:t>Sound Symbolism </a:t>
            </a:r>
            <a:r>
              <a:rPr lang="en-US" altLang="zh-TW" dirty="0"/>
              <a:t>of </a:t>
            </a:r>
            <a:r>
              <a:rPr lang="en-US" altLang="zh-TW" dirty="0" smtClean="0"/>
              <a:t>Vowels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32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Describe the relationship between </a:t>
            </a:r>
            <a:r>
              <a:rPr lang="en-US" altLang="zh-TW" dirty="0" smtClean="0">
                <a:solidFill>
                  <a:srgbClr val="FF0000"/>
                </a:solidFill>
              </a:rPr>
              <a:t>vowel</a:t>
            </a:r>
            <a:r>
              <a:rPr lang="en-US" altLang="zh-TW" dirty="0" smtClean="0"/>
              <a:t> quality and the meaning of the </a:t>
            </a:r>
            <a:r>
              <a:rPr lang="en-US" altLang="zh-TW" dirty="0" smtClean="0">
                <a:solidFill>
                  <a:srgbClr val="FF0000"/>
                </a:solidFill>
              </a:rPr>
              <a:t>hitting</a:t>
            </a:r>
            <a:r>
              <a:rPr lang="en-US" altLang="zh-TW" dirty="0" smtClean="0"/>
              <a:t> sound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752600"/>
            <a:ext cx="12192000" cy="502310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p</a:t>
            </a:r>
            <a:r>
              <a:rPr lang="en-US" altLang="zh-TW" dirty="0" err="1" smtClean="0">
                <a:solidFill>
                  <a:srgbClr val="FF0000"/>
                </a:solidFill>
              </a:rPr>
              <a:t>okpok</a:t>
            </a:r>
            <a:r>
              <a:rPr lang="en-US" altLang="zh-TW" dirty="0" err="1" smtClean="0"/>
              <a:t>en</a:t>
            </a:r>
            <a:r>
              <a:rPr lang="en-US" altLang="zh-TW" dirty="0" smtClean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o </a:t>
            </a:r>
            <a:r>
              <a:rPr lang="en-US" altLang="zh-TW" dirty="0" err="1"/>
              <a:t>pazevngen</a:t>
            </a:r>
            <a:r>
              <a:rPr lang="en-US" altLang="zh-TW" dirty="0"/>
              <a:t> </a:t>
            </a:r>
            <a:r>
              <a:rPr lang="en-US" altLang="zh-TW" dirty="0" err="1"/>
              <a:t>ni</a:t>
            </a:r>
            <a:r>
              <a:rPr lang="en-US" altLang="zh-TW" dirty="0"/>
              <a:t> </a:t>
            </a:r>
            <a:r>
              <a:rPr lang="en-US" altLang="zh-TW" dirty="0" err="1"/>
              <a:t>Pite</a:t>
            </a:r>
            <a:r>
              <a:rPr lang="en-US" altLang="zh-TW" dirty="0"/>
              <a:t> am, </a:t>
            </a:r>
            <a:r>
              <a:rPr lang="en-US" altLang="zh-TW" dirty="0" err="1"/>
              <a:t>makowbot</a:t>
            </a:r>
            <a:r>
              <a:rPr lang="en-US" altLang="zh-TW" dirty="0"/>
              <a:t> o </a:t>
            </a:r>
            <a:r>
              <a:rPr lang="en-US" altLang="zh-TW" dirty="0" err="1"/>
              <a:t>asa</a:t>
            </a:r>
            <a:r>
              <a:rPr lang="en-US" altLang="zh-TW" dirty="0"/>
              <a:t> </a:t>
            </a:r>
            <a:r>
              <a:rPr lang="en-US" altLang="zh-TW" dirty="0" err="1"/>
              <a:t>ka</a:t>
            </a:r>
            <a:r>
              <a:rPr lang="en-US" altLang="zh-TW" dirty="0"/>
              <a:t> </a:t>
            </a:r>
            <a:r>
              <a:rPr lang="en-US" altLang="zh-TW" dirty="0" err="1"/>
              <a:t>mavakes</a:t>
            </a:r>
            <a:r>
              <a:rPr lang="en-US" altLang="zh-TW" dirty="0"/>
              <a:t> a </a:t>
            </a:r>
            <a:r>
              <a:rPr lang="en-US" altLang="zh-TW" dirty="0" err="1"/>
              <a:t>lamlamsoy</a:t>
            </a:r>
            <a:r>
              <a:rPr lang="en-US" altLang="zh-TW" dirty="0"/>
              <a:t> da a </a:t>
            </a:r>
            <a:r>
              <a:rPr lang="en-US" altLang="zh-TW" dirty="0" err="1"/>
              <a:t>meyngaran</a:t>
            </a:r>
            <a:r>
              <a:rPr lang="en-US" altLang="zh-TW" dirty="0"/>
              <a:t> so Lota. ‘Peter </a:t>
            </a:r>
            <a:r>
              <a:rPr lang="en-US" altLang="zh-TW" dirty="0">
                <a:solidFill>
                  <a:srgbClr val="FF0000"/>
                </a:solidFill>
              </a:rPr>
              <a:t>knocked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at the outer entrance</a:t>
            </a:r>
            <a:r>
              <a:rPr lang="en-US" altLang="zh-TW" dirty="0"/>
              <a:t>, and a servant girl named Rhoda came to answer the door. </a:t>
            </a:r>
            <a:r>
              <a:rPr lang="en-US" altLang="zh-TW" dirty="0" smtClean="0"/>
              <a:t>‘ (Acts 12:13)</a:t>
            </a:r>
          </a:p>
          <a:p>
            <a:r>
              <a:rPr lang="en-US" altLang="zh-TW" dirty="0" err="1"/>
              <a:t>karoan</a:t>
            </a:r>
            <a:r>
              <a:rPr lang="en-US" altLang="zh-TW" dirty="0"/>
              <a:t> </a:t>
            </a:r>
            <a:r>
              <a:rPr lang="en-US" altLang="zh-TW" dirty="0" err="1"/>
              <a:t>namen</a:t>
            </a:r>
            <a:r>
              <a:rPr lang="en-US" altLang="zh-TW" dirty="0"/>
              <a:t> am, “</a:t>
            </a:r>
            <a:r>
              <a:rPr lang="en-US" altLang="zh-TW" dirty="0" err="1"/>
              <a:t>ana</a:t>
            </a:r>
            <a:r>
              <a:rPr lang="en-US" altLang="zh-TW" dirty="0"/>
              <a:t>, a ci </a:t>
            </a:r>
            <a:r>
              <a:rPr lang="en-US" altLang="zh-TW" dirty="0" err="1">
                <a:solidFill>
                  <a:srgbClr val="FF0000"/>
                </a:solidFill>
              </a:rPr>
              <a:t>pokpok</a:t>
            </a:r>
            <a:r>
              <a:rPr lang="en-US" altLang="zh-TW" dirty="0" err="1"/>
              <a:t>en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do </a:t>
            </a:r>
            <a:r>
              <a:rPr lang="en-US" altLang="zh-TW" dirty="0" err="1"/>
              <a:t>oo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am, </a:t>
            </a:r>
            <a:r>
              <a:rPr lang="en-US" altLang="zh-TW" dirty="0" err="1"/>
              <a:t>misisi</a:t>
            </a:r>
            <a:r>
              <a:rPr lang="en-US" altLang="zh-TW" dirty="0"/>
              <a:t> o </a:t>
            </a:r>
            <a:r>
              <a:rPr lang="en-US" altLang="zh-TW" dirty="0" err="1"/>
              <a:t>avang</a:t>
            </a:r>
            <a:r>
              <a:rPr lang="en-US" altLang="zh-TW" dirty="0"/>
              <a:t> no </a:t>
            </a:r>
            <a:r>
              <a:rPr lang="en-US" altLang="zh-TW" dirty="0" err="1"/>
              <a:t>oo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do </a:t>
            </a:r>
            <a:r>
              <a:rPr lang="en-US" altLang="zh-TW" dirty="0" err="1"/>
              <a:t>ya</a:t>
            </a:r>
            <a:r>
              <a:rPr lang="en-US" altLang="zh-TW" dirty="0"/>
              <a:t> </a:t>
            </a:r>
            <a:r>
              <a:rPr lang="en-US" altLang="zh-TW" dirty="0" err="1"/>
              <a:t>nimigolgol</a:t>
            </a:r>
            <a:r>
              <a:rPr lang="en-US" altLang="zh-TW" dirty="0"/>
              <a:t>” </a:t>
            </a:r>
            <a:r>
              <a:rPr lang="en-US" altLang="zh-TW" dirty="0" err="1"/>
              <a:t>koan</a:t>
            </a:r>
            <a:r>
              <a:rPr lang="en-US" altLang="zh-TW" dirty="0"/>
              <a:t> no </a:t>
            </a:r>
            <a:r>
              <a:rPr lang="en-US" altLang="zh-TW" dirty="0" err="1"/>
              <a:t>kararay</a:t>
            </a:r>
            <a:r>
              <a:rPr lang="en-US" altLang="zh-TW" dirty="0"/>
              <a:t> </a:t>
            </a:r>
            <a:r>
              <a:rPr lang="en-US" altLang="zh-TW" dirty="0" err="1"/>
              <a:t>namen</a:t>
            </a:r>
            <a:r>
              <a:rPr lang="en-US" altLang="zh-TW" dirty="0"/>
              <a:t> a. ‘Some of my classmates saw what was happening and shouted, “Hey, watch out and don’t let her </a:t>
            </a:r>
            <a:r>
              <a:rPr lang="en-US" altLang="zh-TW" dirty="0">
                <a:solidFill>
                  <a:srgbClr val="FF0000"/>
                </a:solidFill>
              </a:rPr>
              <a:t>crack his skull</a:t>
            </a:r>
            <a:r>
              <a:rPr lang="en-US" altLang="zh-TW" dirty="0"/>
              <a:t>! He already is bald, so as soon as the stick hits him, his head will explode</a:t>
            </a:r>
            <a:r>
              <a:rPr lang="en-US" altLang="zh-TW" dirty="0" smtClean="0"/>
              <a:t>!”’ (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yamiproject.cs.pu.edu.tw/yami/texts/3_25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o </a:t>
            </a:r>
            <a:r>
              <a:rPr lang="en-US" altLang="zh-TW" dirty="0" err="1"/>
              <a:t>tatasa</a:t>
            </a:r>
            <a:r>
              <a:rPr lang="en-US" altLang="zh-TW" dirty="0"/>
              <a:t> </a:t>
            </a:r>
            <a:r>
              <a:rPr lang="en-US" altLang="zh-TW" dirty="0" err="1"/>
              <a:t>jira</a:t>
            </a:r>
            <a:r>
              <a:rPr lang="en-US" altLang="zh-TW" dirty="0"/>
              <a:t> am, </a:t>
            </a:r>
            <a:r>
              <a:rPr lang="en-US" altLang="zh-TW" dirty="0" err="1"/>
              <a:t>cicippan</a:t>
            </a:r>
            <a:r>
              <a:rPr lang="en-US" altLang="zh-TW" dirty="0"/>
              <a:t> da </a:t>
            </a:r>
            <a:r>
              <a:rPr lang="en-US" altLang="zh-TW" dirty="0" err="1"/>
              <a:t>si</a:t>
            </a:r>
            <a:r>
              <a:rPr lang="en-US" altLang="zh-TW" dirty="0"/>
              <a:t> </a:t>
            </a:r>
            <a:r>
              <a:rPr lang="en-US" altLang="zh-TW" dirty="0" err="1"/>
              <a:t>Yeso</a:t>
            </a:r>
            <a:r>
              <a:rPr lang="en-US" altLang="zh-TW" dirty="0"/>
              <a:t> a </a:t>
            </a:r>
            <a:r>
              <a:rPr lang="en-US" altLang="zh-TW" dirty="0" err="1"/>
              <a:t>kabengbeng</a:t>
            </a:r>
            <a:r>
              <a:rPr lang="en-US" altLang="zh-TW" dirty="0"/>
              <a:t> da so </a:t>
            </a:r>
            <a:r>
              <a:rPr lang="en-US" altLang="zh-TW" dirty="0" err="1"/>
              <a:t>mata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a </a:t>
            </a:r>
            <a:r>
              <a:rPr lang="en-US" altLang="zh-TW" dirty="0" err="1" smtClean="0">
                <a:solidFill>
                  <a:srgbClr val="FF0000"/>
                </a:solidFill>
              </a:rPr>
              <a:t>bakbak</a:t>
            </a:r>
            <a:r>
              <a:rPr lang="en-US" altLang="zh-TW" dirty="0" err="1" smtClean="0"/>
              <a:t>an</a:t>
            </a:r>
            <a:r>
              <a:rPr lang="en-US" altLang="zh-TW" dirty="0" smtClean="0"/>
              <a:t>. </a:t>
            </a:r>
            <a:r>
              <a:rPr lang="en-US" altLang="zh-TW" dirty="0"/>
              <a:t>‘Then some began to spit at him; they blindfolded him, </a:t>
            </a:r>
            <a:r>
              <a:rPr lang="en-US" altLang="zh-TW" dirty="0">
                <a:solidFill>
                  <a:srgbClr val="FF0000"/>
                </a:solidFill>
              </a:rPr>
              <a:t>struck him with their </a:t>
            </a:r>
            <a:r>
              <a:rPr lang="en-US" altLang="zh-TW" dirty="0" smtClean="0">
                <a:solidFill>
                  <a:srgbClr val="FF0000"/>
                </a:solidFill>
              </a:rPr>
              <a:t>fists.</a:t>
            </a:r>
            <a:r>
              <a:rPr lang="en-US" altLang="zh-TW" dirty="0" smtClean="0"/>
              <a:t> ‘ (Mark 14:65)</a:t>
            </a:r>
          </a:p>
          <a:p>
            <a:r>
              <a:rPr lang="pl-PL" altLang="zh-TW" dirty="0"/>
              <a:t>ji ko nirakep a, o rako a mao am, to ko i pa</a:t>
            </a:r>
            <a:r>
              <a:rPr lang="pl-PL" altLang="zh-TW" dirty="0">
                <a:solidFill>
                  <a:srgbClr val="FF0000"/>
                </a:solidFill>
              </a:rPr>
              <a:t>pikpik</a:t>
            </a:r>
            <a:r>
              <a:rPr lang="pl-PL" altLang="zh-TW" dirty="0"/>
              <a:t>i so velek ko a, “wo, awalay” koan ko a</a:t>
            </a:r>
            <a:r>
              <a:rPr lang="pl-PL" altLang="zh-TW" dirty="0" smtClean="0"/>
              <a:t>,</a:t>
            </a:r>
            <a:r>
              <a:rPr lang="en-US" altLang="zh-TW" dirty="0"/>
              <a:t> ‘I didn’t catch it, but my stomach </a:t>
            </a:r>
            <a:r>
              <a:rPr lang="en-US" altLang="zh-TW" dirty="0">
                <a:solidFill>
                  <a:srgbClr val="FF0000"/>
                </a:solidFill>
              </a:rPr>
              <a:t>slammed into a rock</a:t>
            </a:r>
            <a:r>
              <a:rPr lang="en-US" altLang="zh-TW" dirty="0"/>
              <a:t>. “Ouch!” I cried</a:t>
            </a:r>
            <a:r>
              <a:rPr lang="en-US" altLang="zh-TW" dirty="0" smtClean="0"/>
              <a:t>.’ (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yamiproject.cs.pu.edu.tw/yami/texts/14_6</a:t>
            </a:r>
            <a:r>
              <a:rPr lang="en-US" altLang="zh-TW" dirty="0" smtClean="0"/>
              <a:t>)</a:t>
            </a:r>
          </a:p>
          <a:p>
            <a:r>
              <a:rPr lang="pl-PL" altLang="zh-TW" dirty="0"/>
              <a:t>a mey pakakasahen do ni</a:t>
            </a:r>
            <a:r>
              <a:rPr lang="pl-PL" altLang="zh-TW" dirty="0">
                <a:solidFill>
                  <a:srgbClr val="FF0000"/>
                </a:solidFill>
              </a:rPr>
              <a:t>dokdok</a:t>
            </a:r>
            <a:r>
              <a:rPr lang="pl-PL" altLang="zh-TW" dirty="0"/>
              <a:t>an da rako a mao a akmey azcip</a:t>
            </a:r>
            <a:r>
              <a:rPr lang="pl-PL" altLang="zh-TW" dirty="0" smtClean="0"/>
              <a:t>,</a:t>
            </a:r>
            <a:r>
              <a:rPr lang="en-US" altLang="zh-TW" dirty="0"/>
              <a:t> ‘and placed it in his own new tomb that he had </a:t>
            </a:r>
            <a:r>
              <a:rPr lang="en-US" altLang="zh-TW" dirty="0">
                <a:solidFill>
                  <a:srgbClr val="FF0000"/>
                </a:solidFill>
              </a:rPr>
              <a:t>cut out of the rock</a:t>
            </a:r>
            <a:r>
              <a:rPr lang="en-US" altLang="zh-TW" dirty="0"/>
              <a:t>. </a:t>
            </a:r>
            <a:r>
              <a:rPr lang="en-US" altLang="zh-TW" dirty="0" smtClean="0"/>
              <a:t>’ (Matthew 27:60)</a:t>
            </a:r>
          </a:p>
          <a:p>
            <a:r>
              <a:rPr lang="en-US" altLang="zh-TW" dirty="0" err="1"/>
              <a:t>marekmeh</a:t>
            </a:r>
            <a:r>
              <a:rPr lang="en-US" altLang="zh-TW" dirty="0"/>
              <a:t> no </a:t>
            </a:r>
            <a:r>
              <a:rPr lang="en-US" altLang="zh-TW" dirty="0" err="1"/>
              <a:t>kano</a:t>
            </a:r>
            <a:r>
              <a:rPr lang="en-US" altLang="zh-TW" dirty="0"/>
              <a:t> </a:t>
            </a:r>
            <a:r>
              <a:rPr lang="en-US" altLang="zh-TW" dirty="0" err="1"/>
              <a:t>nang</a:t>
            </a:r>
            <a:r>
              <a:rPr lang="en-US" altLang="zh-TW" dirty="0"/>
              <a:t>, am </a:t>
            </a:r>
            <a:r>
              <a:rPr lang="en-US" altLang="zh-TW" dirty="0" err="1"/>
              <a:t>ori</a:t>
            </a:r>
            <a:r>
              <a:rPr lang="en-US" altLang="zh-TW" dirty="0"/>
              <a:t> o </a:t>
            </a:r>
            <a:r>
              <a:rPr lang="en-US" altLang="zh-TW" dirty="0" err="1"/>
              <a:t>nipey</a:t>
            </a:r>
            <a:r>
              <a:rPr lang="en-US" altLang="zh-TW" dirty="0" err="1">
                <a:solidFill>
                  <a:srgbClr val="FF0000"/>
                </a:solidFill>
              </a:rPr>
              <a:t>dokdok</a:t>
            </a:r>
            <a:r>
              <a:rPr lang="en-US" altLang="zh-TW" dirty="0"/>
              <a:t> da so </a:t>
            </a:r>
            <a:r>
              <a:rPr lang="en-US" altLang="zh-TW" dirty="0" err="1"/>
              <a:t>apoy</a:t>
            </a:r>
            <a:r>
              <a:rPr lang="en-US" altLang="zh-TW" dirty="0"/>
              <a:t> a </a:t>
            </a:r>
            <a:r>
              <a:rPr lang="en-US" altLang="zh-TW" dirty="0" err="1"/>
              <a:t>panangdangan</a:t>
            </a:r>
            <a:r>
              <a:rPr lang="en-US" altLang="zh-TW" dirty="0"/>
              <a:t> da no </a:t>
            </a:r>
            <a:r>
              <a:rPr lang="en-US" altLang="zh-TW" dirty="0" err="1"/>
              <a:t>itaysang</a:t>
            </a:r>
            <a:r>
              <a:rPr lang="en-US" altLang="zh-TW" dirty="0"/>
              <a:t> no Loma </a:t>
            </a:r>
            <a:r>
              <a:rPr lang="en-US" altLang="zh-TW" dirty="0" err="1"/>
              <a:t>kano</a:t>
            </a:r>
            <a:r>
              <a:rPr lang="en-US" altLang="zh-TW" dirty="0"/>
              <a:t> </a:t>
            </a:r>
            <a:r>
              <a:rPr lang="en-US" altLang="zh-TW" dirty="0" err="1"/>
              <a:t>omzat</a:t>
            </a:r>
            <a:r>
              <a:rPr lang="en-US" altLang="zh-TW" dirty="0"/>
              <a:t> do </a:t>
            </a:r>
            <a:r>
              <a:rPr lang="en-US" altLang="zh-TW" dirty="0" err="1"/>
              <a:t>rako</a:t>
            </a:r>
            <a:r>
              <a:rPr lang="en-US" altLang="zh-TW" dirty="0"/>
              <a:t> a </a:t>
            </a:r>
            <a:r>
              <a:rPr lang="en-US" altLang="zh-TW" dirty="0" err="1"/>
              <a:t>panaralayan</a:t>
            </a:r>
            <a:r>
              <a:rPr lang="en-US" altLang="zh-TW" dirty="0"/>
              <a:t>, ‘It was cold, and the servants and officials stood around </a:t>
            </a:r>
            <a:r>
              <a:rPr lang="en-US" altLang="zh-TW" dirty="0">
                <a:solidFill>
                  <a:srgbClr val="FF0000"/>
                </a:solidFill>
              </a:rPr>
              <a:t>a fire they had made </a:t>
            </a:r>
            <a:r>
              <a:rPr lang="en-US" altLang="zh-TW" dirty="0"/>
              <a:t>to keep warm</a:t>
            </a:r>
            <a:r>
              <a:rPr lang="en-US" altLang="zh-TW" dirty="0" smtClean="0"/>
              <a:t>.’ (John 18:18)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7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達悟語語法概論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何德華、董瑪女</a:t>
            </a:r>
            <a:r>
              <a:rPr lang="en-US" altLang="zh-TW" dirty="0" smtClean="0"/>
              <a:t>2016:</a:t>
            </a:r>
            <a:r>
              <a:rPr lang="zh-TW" altLang="en-US" dirty="0" smtClean="0"/>
              <a:t> </a:t>
            </a:r>
            <a:r>
              <a:rPr lang="en-US" altLang="zh-TW" dirty="0" smtClean="0"/>
              <a:t>45)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bakbak</a:t>
            </a:r>
            <a:r>
              <a:rPr lang="en-US" altLang="zh-TW" dirty="0" smtClean="0"/>
              <a:t> </a:t>
            </a:r>
            <a:r>
              <a:rPr lang="zh-TW" altLang="en-US" dirty="0" smtClean="0"/>
              <a:t>打</a:t>
            </a:r>
            <a:endParaRPr lang="en-US" altLang="zh-TW" dirty="0" smtClean="0"/>
          </a:p>
          <a:p>
            <a:r>
              <a:rPr lang="en-US" altLang="zh-TW" dirty="0" err="1" smtClean="0"/>
              <a:t>pikpik</a:t>
            </a:r>
            <a:r>
              <a:rPr lang="zh-TW" altLang="en-US" dirty="0" smtClean="0"/>
              <a:t>拍打聲</a:t>
            </a:r>
            <a:endParaRPr lang="en-US" altLang="zh-TW" dirty="0" smtClean="0"/>
          </a:p>
          <a:p>
            <a:r>
              <a:rPr lang="en-US" altLang="zh-TW" dirty="0" err="1" smtClean="0"/>
              <a:t>pokpok</a:t>
            </a:r>
            <a:r>
              <a:rPr lang="zh-TW" altLang="en-US" dirty="0" smtClean="0"/>
              <a:t>敲頭</a:t>
            </a:r>
            <a:endParaRPr lang="en-US" altLang="zh-TW" dirty="0" smtClean="0"/>
          </a:p>
          <a:p>
            <a:r>
              <a:rPr lang="en-US" altLang="zh-TW" dirty="0" err="1"/>
              <a:t>dokdok</a:t>
            </a:r>
            <a:r>
              <a:rPr lang="zh-TW" altLang="en-US" dirty="0"/>
              <a:t>敲礁石洞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77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Which vowel sounds deep? /e/ or /o/?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ya</a:t>
            </a:r>
            <a:r>
              <a:rPr lang="en-US" altLang="zh-TW" dirty="0"/>
              <a:t> </a:t>
            </a:r>
            <a:r>
              <a:rPr lang="en-US" altLang="zh-TW" dirty="0" err="1"/>
              <a:t>ge</a:t>
            </a:r>
            <a:r>
              <a:rPr lang="en-US" altLang="zh-TW" dirty="0" err="1">
                <a:solidFill>
                  <a:srgbClr val="FF0000"/>
                </a:solidFill>
              </a:rPr>
              <a:t>getget</a:t>
            </a:r>
            <a:r>
              <a:rPr lang="en-US" altLang="zh-TW" dirty="0"/>
              <a:t> a, </a:t>
            </a:r>
            <a:r>
              <a:rPr lang="en-US" altLang="zh-TW" dirty="0" err="1"/>
              <a:t>apia</a:t>
            </a:r>
            <a:r>
              <a:rPr lang="en-US" altLang="zh-TW" dirty="0"/>
              <a:t> o </a:t>
            </a:r>
            <a:r>
              <a:rPr lang="en-US" altLang="zh-TW" dirty="0" err="1"/>
              <a:t>kangerenged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no </a:t>
            </a:r>
            <a:r>
              <a:rPr lang="en-US" altLang="zh-TW" dirty="0" err="1">
                <a:solidFill>
                  <a:srgbClr val="FF0000"/>
                </a:solidFill>
              </a:rPr>
              <a:t>getget</a:t>
            </a:r>
            <a:r>
              <a:rPr lang="en-US" altLang="zh-TW" dirty="0" err="1"/>
              <a:t>en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en-US" altLang="zh-TW" dirty="0" err="1"/>
              <a:t>sio</a:t>
            </a:r>
            <a:r>
              <a:rPr lang="en-US" altLang="zh-TW" dirty="0"/>
              <a:t> am, </a:t>
            </a:r>
            <a:r>
              <a:rPr lang="en-US" altLang="zh-TW" dirty="0" err="1"/>
              <a:t>ori</a:t>
            </a:r>
            <a:r>
              <a:rPr lang="en-US" altLang="zh-TW" dirty="0"/>
              <a:t> o </a:t>
            </a:r>
            <a:r>
              <a:rPr lang="en-US" altLang="zh-TW" dirty="0" err="1"/>
              <a:t>akma</a:t>
            </a:r>
            <a:r>
              <a:rPr lang="en-US" altLang="zh-TW" dirty="0"/>
              <a:t> sang </a:t>
            </a:r>
            <a:r>
              <a:rPr lang="en-US" altLang="zh-TW" dirty="0" smtClean="0"/>
              <a:t>am</a:t>
            </a:r>
            <a:r>
              <a:rPr lang="en-US" altLang="zh-TW" dirty="0"/>
              <a:t>. ‘It’s not like a </a:t>
            </a:r>
            <a:r>
              <a:rPr lang="en-US" altLang="zh-TW" dirty="0">
                <a:solidFill>
                  <a:srgbClr val="FF0000"/>
                </a:solidFill>
              </a:rPr>
              <a:t>saw</a:t>
            </a:r>
            <a:r>
              <a:rPr lang="en-US" altLang="zh-TW" dirty="0"/>
              <a:t> that can cut things </a:t>
            </a:r>
            <a:r>
              <a:rPr lang="en-US" altLang="zh-TW" dirty="0" smtClean="0"/>
              <a:t>straight.’ (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yamiproject.cs.pu.edu.tw/yami/texts/9_22</a:t>
            </a:r>
            <a:r>
              <a:rPr lang="en-US" altLang="zh-TW" dirty="0" smtClean="0"/>
              <a:t>)</a:t>
            </a:r>
          </a:p>
          <a:p>
            <a:r>
              <a:rPr lang="fi-FI" altLang="zh-TW" dirty="0"/>
              <a:t>to ko pali</a:t>
            </a:r>
            <a:r>
              <a:rPr lang="fi-FI" altLang="zh-TW" dirty="0">
                <a:solidFill>
                  <a:srgbClr val="FF0000"/>
                </a:solidFill>
              </a:rPr>
              <a:t>betbet</a:t>
            </a:r>
            <a:r>
              <a:rPr lang="fi-FI" altLang="zh-TW" dirty="0"/>
              <a:t>a jira pitatahapisen </a:t>
            </a:r>
            <a:r>
              <a:rPr lang="fi-FI" altLang="zh-TW" dirty="0" smtClean="0"/>
              <a:t>am. ’</a:t>
            </a:r>
            <a:r>
              <a:rPr lang="en-US" altLang="zh-TW" dirty="0" smtClean="0"/>
              <a:t>picked </a:t>
            </a:r>
            <a:r>
              <a:rPr lang="en-US" altLang="zh-TW" dirty="0"/>
              <a:t>up mud, and </a:t>
            </a:r>
            <a:r>
              <a:rPr lang="en-US" altLang="zh-TW" dirty="0">
                <a:solidFill>
                  <a:srgbClr val="FF0000"/>
                </a:solidFill>
              </a:rPr>
              <a:t>tossed</a:t>
            </a:r>
            <a:r>
              <a:rPr lang="en-US" altLang="zh-TW" dirty="0"/>
              <a:t> it at the opposition </a:t>
            </a:r>
            <a:r>
              <a:rPr lang="en-US" altLang="zh-TW" dirty="0" smtClean="0"/>
              <a:t>continuously.’ (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yamiproject.cs.pu.edu.tw/yami/texts/5_7</a:t>
            </a:r>
            <a:r>
              <a:rPr lang="en-US" altLang="zh-TW" dirty="0" smtClean="0"/>
              <a:t>) </a:t>
            </a:r>
          </a:p>
          <a:p>
            <a:r>
              <a:rPr lang="pl-PL" altLang="zh-TW" dirty="0" smtClean="0"/>
              <a:t>ya </a:t>
            </a:r>
            <a:r>
              <a:rPr lang="pl-PL" altLang="zh-TW" dirty="0"/>
              <a:t>teyrahet si nan Manaik ito, na todey </a:t>
            </a:r>
            <a:r>
              <a:rPr lang="pl-PL" altLang="zh-TW" dirty="0">
                <a:solidFill>
                  <a:srgbClr val="FF0000"/>
                </a:solidFill>
              </a:rPr>
              <a:t>botbot</a:t>
            </a:r>
            <a:r>
              <a:rPr lang="pl-PL" altLang="zh-TW" dirty="0"/>
              <a:t>a o nipaneveng ko do piawan ta</a:t>
            </a:r>
            <a:r>
              <a:rPr lang="pl-PL" altLang="zh-TW" dirty="0" smtClean="0"/>
              <a:t>.</a:t>
            </a:r>
            <a:r>
              <a:rPr lang="en-US" altLang="zh-TW" dirty="0" smtClean="0"/>
              <a:t> ‘I </a:t>
            </a:r>
            <a:r>
              <a:rPr lang="en-US" altLang="zh-TW" dirty="0"/>
              <a:t>can’t stand </a:t>
            </a:r>
            <a:r>
              <a:rPr lang="en-US" altLang="zh-TW" dirty="0" err="1"/>
              <a:t>si</a:t>
            </a:r>
            <a:r>
              <a:rPr lang="en-US" altLang="zh-TW" dirty="0"/>
              <a:t> nan </a:t>
            </a:r>
            <a:r>
              <a:rPr lang="en-US" altLang="zh-TW" dirty="0" err="1"/>
              <a:t>Manaik</a:t>
            </a:r>
            <a:r>
              <a:rPr lang="en-US" altLang="zh-TW" dirty="0"/>
              <a:t>. She </a:t>
            </a:r>
            <a:r>
              <a:rPr lang="en-US" altLang="zh-TW" dirty="0">
                <a:solidFill>
                  <a:srgbClr val="FF0000"/>
                </a:solidFill>
              </a:rPr>
              <a:t>pulled up </a:t>
            </a:r>
            <a:r>
              <a:rPr lang="en-US" altLang="zh-TW" dirty="0"/>
              <a:t>the taro that I planted on the border</a:t>
            </a:r>
            <a:r>
              <a:rPr lang="en-US" altLang="zh-TW" dirty="0" smtClean="0"/>
              <a:t>.’ (</a:t>
            </a: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yamiproject.cs.pu.edu.tw/yami/learning_materials/2_5_05</a:t>
            </a:r>
            <a:r>
              <a:rPr lang="en-US" altLang="zh-TW" dirty="0" smtClean="0"/>
              <a:t>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Numbers in </a:t>
            </a:r>
            <a:r>
              <a:rPr lang="en-US" altLang="zh-TW" dirty="0" err="1" smtClean="0"/>
              <a:t>Yami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Counting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99567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Counting numbers: </a:t>
            </a:r>
            <a:r>
              <a:rPr lang="en-US" altLang="zh-TW" i="1" dirty="0" err="1" smtClean="0"/>
              <a:t>asa</a:t>
            </a:r>
            <a:r>
              <a:rPr lang="en-US" altLang="zh-TW" dirty="0" smtClean="0"/>
              <a:t> ‘one’ </a:t>
            </a:r>
            <a:r>
              <a:rPr lang="en-US" altLang="zh-TW" i="1" dirty="0" err="1" smtClean="0"/>
              <a:t>doa</a:t>
            </a:r>
            <a:r>
              <a:rPr lang="en-US" altLang="zh-TW" dirty="0" smtClean="0"/>
              <a:t> ‘two’ </a:t>
            </a:r>
            <a:r>
              <a:rPr lang="en-US" altLang="zh-TW" i="1" dirty="0" err="1" smtClean="0"/>
              <a:t>tilo</a:t>
            </a:r>
            <a:r>
              <a:rPr lang="en-US" altLang="zh-TW" dirty="0" smtClean="0"/>
              <a:t> ‘three’ </a:t>
            </a:r>
            <a:r>
              <a:rPr lang="en-US" altLang="zh-TW" i="1" dirty="0" err="1" smtClean="0"/>
              <a:t>apat</a:t>
            </a:r>
            <a:r>
              <a:rPr lang="en-US" altLang="zh-TW" dirty="0" smtClean="0"/>
              <a:t> ‘four’ </a:t>
            </a:r>
            <a:r>
              <a:rPr lang="en-US" altLang="zh-TW" i="1" dirty="0" smtClean="0"/>
              <a:t>lima</a:t>
            </a:r>
            <a:r>
              <a:rPr lang="en-US" altLang="zh-TW" dirty="0" smtClean="0"/>
              <a:t> ‘five’ </a:t>
            </a:r>
            <a:r>
              <a:rPr lang="en-US" altLang="zh-TW" i="1" dirty="0" err="1" smtClean="0"/>
              <a:t>anem</a:t>
            </a:r>
            <a:r>
              <a:rPr lang="en-US" altLang="zh-TW" dirty="0" smtClean="0"/>
              <a:t> ‘six’ </a:t>
            </a:r>
            <a:r>
              <a:rPr lang="en-US" altLang="zh-TW" i="1" dirty="0" err="1" smtClean="0"/>
              <a:t>pito</a:t>
            </a:r>
            <a:r>
              <a:rPr lang="en-US" altLang="zh-TW" dirty="0" smtClean="0"/>
              <a:t> ‘seven’ </a:t>
            </a:r>
            <a:r>
              <a:rPr lang="en-US" altLang="zh-TW" i="1" dirty="0" err="1" smtClean="0"/>
              <a:t>wao</a:t>
            </a:r>
            <a:r>
              <a:rPr lang="en-US" altLang="zh-TW" dirty="0" smtClean="0"/>
              <a:t> ‘eight’ </a:t>
            </a:r>
            <a:r>
              <a:rPr lang="en-US" altLang="zh-TW" i="1" dirty="0" err="1" smtClean="0"/>
              <a:t>syam</a:t>
            </a:r>
            <a:r>
              <a:rPr lang="en-US" altLang="zh-TW" dirty="0" smtClean="0"/>
              <a:t> ‘nine’ </a:t>
            </a:r>
            <a:r>
              <a:rPr lang="en-US" altLang="zh-TW" i="1" dirty="0" smtClean="0"/>
              <a:t>poo</a:t>
            </a:r>
            <a:r>
              <a:rPr lang="en-US" altLang="zh-TW" dirty="0" smtClean="0"/>
              <a:t> ‘ten’</a:t>
            </a:r>
          </a:p>
          <a:p>
            <a:r>
              <a:rPr lang="en-US" altLang="zh-TW" i="1" dirty="0" smtClean="0"/>
              <a:t>Ca-</a:t>
            </a:r>
            <a:r>
              <a:rPr lang="en-US" altLang="zh-TW" dirty="0" smtClean="0"/>
              <a:t>reduplication for humans:</a:t>
            </a:r>
          </a:p>
          <a:p>
            <a:pPr lvl="1"/>
            <a:r>
              <a:rPr lang="en-US" altLang="zh-TW" dirty="0" err="1" smtClean="0"/>
              <a:t>namen</a:t>
            </a:r>
            <a:r>
              <a:rPr lang="en-US" altLang="zh-TW" dirty="0" smtClean="0"/>
              <a:t>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la</a:t>
            </a:r>
            <a:r>
              <a:rPr lang="en-US" altLang="zh-TW" i="1" dirty="0" err="1" smtClean="0"/>
              <a:t>lima</a:t>
            </a:r>
            <a:r>
              <a:rPr lang="en-US" altLang="zh-TW" dirty="0" smtClean="0"/>
              <a:t> do </a:t>
            </a:r>
            <a:r>
              <a:rPr lang="en-US" altLang="zh-TW" dirty="0" err="1" smtClean="0"/>
              <a:t>vahay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namen</a:t>
            </a:r>
            <a:r>
              <a:rPr lang="en-US" altLang="zh-TW" dirty="0" smtClean="0"/>
              <a:t>. There are five people in our family.</a:t>
            </a:r>
          </a:p>
          <a:p>
            <a:pPr lvl="1"/>
            <a:r>
              <a:rPr lang="en-US" altLang="zh-TW" i="1" dirty="0" err="1" smtClean="0"/>
              <a:t>teyla</a:t>
            </a:r>
            <a:r>
              <a:rPr lang="en-US" altLang="zh-TW" i="1" dirty="0" err="1" smtClean="0">
                <a:solidFill>
                  <a:srgbClr val="FF0000"/>
                </a:solidFill>
              </a:rPr>
              <a:t>la</a:t>
            </a:r>
            <a:r>
              <a:rPr lang="en-US" altLang="zh-TW" i="1" dirty="0" err="1" smtClean="0"/>
              <a:t>lima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kamo</a:t>
            </a:r>
            <a:r>
              <a:rPr lang="en-US" altLang="zh-TW" i="1" dirty="0" smtClean="0"/>
              <a:t> a </a:t>
            </a:r>
            <a:r>
              <a:rPr lang="en-US" altLang="zh-TW" i="1" dirty="0" err="1" smtClean="0"/>
              <a:t>somdep</a:t>
            </a:r>
            <a:r>
              <a:rPr lang="en-US" altLang="zh-TW" i="1" dirty="0" smtClean="0"/>
              <a:t>. </a:t>
            </a:r>
            <a:r>
              <a:rPr lang="en-US" altLang="zh-TW" dirty="0" smtClean="0"/>
              <a:t>‘You come in in groups of five.’</a:t>
            </a:r>
          </a:p>
          <a:p>
            <a:r>
              <a:rPr lang="en-US" altLang="zh-TW" dirty="0" smtClean="0"/>
              <a:t>Counting people and things with </a:t>
            </a:r>
            <a:r>
              <a:rPr lang="en-US" altLang="zh-TW" i="1" dirty="0" smtClean="0"/>
              <a:t>a </a:t>
            </a:r>
            <a:r>
              <a:rPr lang="en-US" altLang="zh-TW" i="1" dirty="0" err="1" smtClean="0"/>
              <a:t>ka</a:t>
            </a:r>
            <a:endParaRPr lang="en-US" altLang="zh-TW" i="1" dirty="0" smtClean="0"/>
          </a:p>
          <a:p>
            <a:pPr lvl="1"/>
            <a:r>
              <a:rPr lang="en-US" altLang="zh-TW" i="1" dirty="0" err="1" smtClean="0"/>
              <a:t>tatlo</a:t>
            </a:r>
            <a:r>
              <a:rPr lang="en-US" altLang="zh-TW" dirty="0" smtClean="0"/>
              <a:t> </a:t>
            </a:r>
            <a:r>
              <a:rPr lang="en-US" altLang="zh-TW" i="1" dirty="0">
                <a:solidFill>
                  <a:srgbClr val="FF0000"/>
                </a:solidFill>
              </a:rPr>
              <a:t>a </a:t>
            </a:r>
            <a:r>
              <a:rPr lang="en-US" altLang="zh-TW" i="1" dirty="0" err="1">
                <a:solidFill>
                  <a:srgbClr val="FF0000"/>
                </a:solidFill>
              </a:rPr>
              <a:t>ka</a:t>
            </a:r>
            <a:r>
              <a:rPr lang="en-US" altLang="zh-TW" i="1" dirty="0">
                <a:solidFill>
                  <a:srgbClr val="FF0000"/>
                </a:solidFill>
              </a:rPr>
              <a:t> </a:t>
            </a:r>
            <a:r>
              <a:rPr lang="en-US" altLang="zh-TW" i="1" dirty="0" err="1"/>
              <a:t>tao</a:t>
            </a:r>
            <a:r>
              <a:rPr lang="en-US" altLang="zh-TW" i="1" dirty="0"/>
              <a:t> </a:t>
            </a:r>
            <a:r>
              <a:rPr lang="en-US" altLang="zh-TW" dirty="0"/>
              <a:t>‘three people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ya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myan</a:t>
            </a:r>
            <a:r>
              <a:rPr lang="en-US" altLang="zh-TW" dirty="0" smtClean="0"/>
              <a:t> so </a:t>
            </a:r>
            <a:r>
              <a:rPr lang="en-US" altLang="zh-TW" i="1" dirty="0" err="1" smtClean="0"/>
              <a:t>alima</a:t>
            </a:r>
            <a:r>
              <a:rPr lang="en-US" altLang="zh-TW" i="1" dirty="0" smtClean="0"/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a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err="1" smtClean="0"/>
              <a:t>vakong</a:t>
            </a:r>
            <a:r>
              <a:rPr lang="en-US" altLang="zh-TW" dirty="0" smtClean="0"/>
              <a:t>. ‘There are five books.’</a:t>
            </a:r>
          </a:p>
          <a:p>
            <a:pPr lvl="1"/>
            <a:r>
              <a:rPr lang="en-US" altLang="zh-TW" i="1" dirty="0" err="1"/>
              <a:t>a</a:t>
            </a:r>
            <a:r>
              <a:rPr lang="en-US" altLang="zh-TW" i="1" dirty="0" err="1" smtClean="0"/>
              <a:t>sa</a:t>
            </a:r>
            <a:r>
              <a:rPr lang="en-US" altLang="zh-TW" i="1" dirty="0" smtClean="0"/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a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smtClean="0"/>
              <a:t>among </a:t>
            </a:r>
            <a:r>
              <a:rPr lang="en-US" altLang="zh-TW" dirty="0" smtClean="0"/>
              <a:t>‘one fish’</a:t>
            </a:r>
          </a:p>
          <a:p>
            <a:pPr lvl="1"/>
            <a:r>
              <a:rPr lang="en-US" altLang="zh-TW" i="1" dirty="0" err="1" smtClean="0"/>
              <a:t>alima</a:t>
            </a:r>
            <a:r>
              <a:rPr lang="en-US" altLang="zh-TW" i="1" dirty="0" smtClean="0"/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a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ka</a:t>
            </a:r>
            <a:r>
              <a:rPr lang="en-US" altLang="zh-TW" i="1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err="1" smtClean="0"/>
              <a:t>vatvatek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‘five o’clock’</a:t>
            </a:r>
          </a:p>
          <a:p>
            <a:r>
              <a:rPr lang="en-US" altLang="zh-TW" dirty="0" smtClean="0"/>
              <a:t>Counting money with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: </a:t>
            </a:r>
          </a:p>
          <a:p>
            <a:r>
              <a:rPr lang="en-US" altLang="zh-TW" dirty="0" err="1" smtClean="0"/>
              <a:t>cyaha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ipanta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mo</a:t>
            </a:r>
            <a:r>
              <a:rPr lang="en-US" altLang="zh-TW" dirty="0" smtClean="0"/>
              <a:t> pa </a:t>
            </a:r>
            <a:r>
              <a:rPr lang="en-US" altLang="zh-TW" dirty="0" err="1" smtClean="0"/>
              <a:t>yaken</a:t>
            </a:r>
            <a:r>
              <a:rPr lang="en-US" altLang="zh-TW" dirty="0" smtClean="0"/>
              <a:t> so </a:t>
            </a:r>
            <a:r>
              <a:rPr lang="en-US" altLang="zh-TW" dirty="0" err="1" smtClean="0"/>
              <a:t>adwa</a:t>
            </a:r>
            <a:r>
              <a:rPr lang="en-US" altLang="zh-TW" dirty="0" smtClean="0"/>
              <a:t> a </a:t>
            </a:r>
            <a:r>
              <a:rPr lang="en-US" altLang="zh-TW" dirty="0" err="1" smtClean="0"/>
              <a:t>ka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alima</a:t>
            </a:r>
            <a:r>
              <a:rPr lang="en-US" altLang="zh-TW" i="1" dirty="0" smtClean="0"/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a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ngernan</a:t>
            </a:r>
            <a:r>
              <a:rPr lang="en-US" altLang="zh-TW" dirty="0" smtClean="0"/>
              <a:t>. ‘It does not matter. Give me two five dollars.’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9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036065"/>
            <a:ext cx="9144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字方塊 2"/>
          <p:cNvSpPr txBox="1">
            <a:spLocks noChangeArrowheads="1"/>
          </p:cNvSpPr>
          <p:nvPr/>
        </p:nvSpPr>
        <p:spPr bwMode="auto">
          <a:xfrm>
            <a:off x="1569720" y="825437"/>
            <a:ext cx="777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 smtClean="0">
                <a:latin typeface="Times New Roman" panose="02020603050405020304" pitchFamily="18" charset="0"/>
              </a:rPr>
              <a:t>Austronesian language family 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Counting numbers above ten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237469"/>
              </p:ext>
            </p:extLst>
          </p:nvPr>
        </p:nvGraphicFramePr>
        <p:xfrm>
          <a:off x="1065213" y="1752600"/>
          <a:ext cx="100584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asa</a:t>
                      </a:r>
                      <a:r>
                        <a:rPr lang="en-US" altLang="zh-TW" dirty="0" smtClean="0"/>
                        <a:t> so </a:t>
                      </a:r>
                      <a:r>
                        <a:rPr lang="en-US" altLang="zh-TW" dirty="0" err="1" smtClean="0"/>
                        <a:t>ikarwa</a:t>
                      </a:r>
                      <a:r>
                        <a:rPr lang="en-US" altLang="zh-TW" dirty="0" smtClean="0"/>
                        <a:t> (a </a:t>
                      </a:r>
                      <a:r>
                        <a:rPr lang="en-US" altLang="zh-TW" dirty="0" err="1" smtClean="0"/>
                        <a:t>ngernan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anem</a:t>
                      </a:r>
                      <a:r>
                        <a:rPr lang="en-US" altLang="zh-TW" dirty="0" smtClean="0"/>
                        <a:t> a </a:t>
                      </a:r>
                      <a:r>
                        <a:rPr lang="en-US" altLang="zh-TW" dirty="0" err="1" smtClean="0"/>
                        <a:t>ngernan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adwa</a:t>
                      </a:r>
                      <a:r>
                        <a:rPr lang="en-US" altLang="zh-TW" dirty="0" smtClean="0"/>
                        <a:t> so </a:t>
                      </a:r>
                      <a:r>
                        <a:rPr lang="en-US" altLang="zh-TW" dirty="0" err="1" smtClean="0"/>
                        <a:t>ikatilo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apito</a:t>
                      </a:r>
                      <a:r>
                        <a:rPr lang="en-US" altLang="zh-TW" dirty="0" smtClean="0"/>
                        <a:t> a </a:t>
                      </a:r>
                      <a:r>
                        <a:rPr lang="en-US" altLang="zh-TW" dirty="0" err="1" smtClean="0"/>
                        <a:t>ngernan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atlo</a:t>
                      </a:r>
                      <a:r>
                        <a:rPr lang="en-US" altLang="zh-TW" dirty="0" smtClean="0"/>
                        <a:t> so </a:t>
                      </a:r>
                      <a:r>
                        <a:rPr lang="en-US" altLang="zh-TW" dirty="0" err="1" smtClean="0"/>
                        <a:t>ikapat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awao</a:t>
                      </a:r>
                      <a:r>
                        <a:rPr lang="en-US" altLang="zh-TW" dirty="0" smtClean="0"/>
                        <a:t> a </a:t>
                      </a:r>
                      <a:r>
                        <a:rPr lang="en-US" altLang="zh-TW" dirty="0" err="1" smtClean="0"/>
                        <a:t>ngernan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apat</a:t>
                      </a:r>
                      <a:r>
                        <a:rPr lang="en-US" altLang="zh-TW" dirty="0" smtClean="0"/>
                        <a:t> so </a:t>
                      </a:r>
                      <a:r>
                        <a:rPr lang="en-US" altLang="zh-TW" dirty="0" err="1" smtClean="0"/>
                        <a:t>ikalima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asyam</a:t>
                      </a:r>
                      <a:r>
                        <a:rPr lang="en-US" altLang="zh-TW" dirty="0" smtClean="0"/>
                        <a:t> a </a:t>
                      </a:r>
                      <a:r>
                        <a:rPr lang="en-US" altLang="zh-TW" dirty="0" err="1" smtClean="0"/>
                        <a:t>ngernan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alima</a:t>
                      </a:r>
                      <a:r>
                        <a:rPr lang="en-US" altLang="zh-TW" dirty="0" smtClean="0"/>
                        <a:t> so </a:t>
                      </a:r>
                      <a:r>
                        <a:rPr lang="en-US" altLang="zh-TW" dirty="0" err="1" smtClean="0"/>
                        <a:t>ikanem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asa</a:t>
                      </a:r>
                      <a:r>
                        <a:rPr lang="en-US" altLang="zh-TW" dirty="0" smtClean="0"/>
                        <a:t> a poo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87552" y="4526280"/>
            <a:ext cx="970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Numbers above ten are expressed “in fraction.”</a:t>
            </a:r>
          </a:p>
          <a:p>
            <a:r>
              <a:rPr lang="en-US" altLang="zh-TW" dirty="0" smtClean="0"/>
              <a:t>Eleven is one out of the second ten. Twenty-two is two out of the third ten.</a:t>
            </a:r>
          </a:p>
          <a:p>
            <a:r>
              <a:rPr lang="en-US" altLang="zh-TW" dirty="0" smtClean="0"/>
              <a:t>Multiples of ten are expressed with the number followed by the linker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, and the unit of ten ‘</a:t>
            </a:r>
            <a:r>
              <a:rPr lang="en-US" altLang="zh-TW" i="1" dirty="0" err="1" smtClean="0"/>
              <a:t>ngernan</a:t>
            </a:r>
            <a:r>
              <a:rPr lang="en-US" altLang="zh-TW" dirty="0" smtClean="0"/>
              <a:t>’.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5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Translation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06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Yami</a:t>
            </a:r>
            <a:r>
              <a:rPr lang="en-US" altLang="zh-TW" dirty="0" smtClean="0"/>
              <a:t> New Testament Dictionary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 err="1"/>
              <a:t>alima</a:t>
            </a:r>
            <a:r>
              <a:rPr lang="en-US" altLang="zh-TW" dirty="0"/>
              <a:t> 	</a:t>
            </a:r>
            <a:r>
              <a:rPr lang="zh-CN" altLang="zh-TW" dirty="0"/>
              <a:t>五個</a:t>
            </a:r>
            <a:r>
              <a:rPr lang="en-US" altLang="zh-TW" dirty="0"/>
              <a:t>. </a:t>
            </a:r>
            <a:r>
              <a:rPr lang="en-US" altLang="zh-TW" b="1" dirty="0" err="1"/>
              <a:t>alima</a:t>
            </a:r>
            <a:r>
              <a:rPr lang="en-US" altLang="zh-TW" b="1" dirty="0"/>
              <a:t> </a:t>
            </a:r>
            <a:r>
              <a:rPr lang="en-US" altLang="zh-TW" b="1" dirty="0" smtClean="0"/>
              <a:t>a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</a:t>
            </a:r>
            <a:r>
              <a:rPr lang="en-US" altLang="zh-TW" b="1" dirty="0" err="1"/>
              <a:t>myanpaw</a:t>
            </a:r>
            <a:r>
              <a:rPr lang="en-US" altLang="zh-TW" b="1" dirty="0"/>
              <a:t> a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no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adwa</a:t>
            </a:r>
            <a:r>
              <a:rPr lang="en-US" altLang="zh-TW" b="1" dirty="0" smtClean="0"/>
              <a:t> a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</a:t>
            </a:r>
            <a:r>
              <a:rPr lang="en-US" altLang="zh-TW" b="1" dirty="0"/>
              <a:t>among.</a:t>
            </a:r>
            <a:r>
              <a:rPr lang="en-US" altLang="zh-TW" dirty="0"/>
              <a:t> </a:t>
            </a:r>
            <a:r>
              <a:rPr lang="zh-CN" altLang="zh-TW" dirty="0"/>
              <a:t>五個餅，兩條魚。 </a:t>
            </a:r>
            <a:r>
              <a:rPr lang="en-US" altLang="zh-TW" i="1" dirty="0" smtClean="0"/>
              <a:t>[</a:t>
            </a:r>
            <a:r>
              <a:rPr lang="en-US" altLang="zh-CN" i="1" dirty="0" smtClean="0"/>
              <a:t>five loaves of bread and two fish</a:t>
            </a:r>
            <a:r>
              <a:rPr lang="en-US" altLang="zh-TW" i="1" dirty="0" smtClean="0"/>
              <a:t>]</a:t>
            </a:r>
          </a:p>
          <a:p>
            <a:r>
              <a:rPr lang="en-US" altLang="zh-TW" b="1" dirty="0" err="1"/>
              <a:t>ikalalima</a:t>
            </a:r>
            <a:r>
              <a:rPr lang="en-US" altLang="zh-TW" dirty="0"/>
              <a:t> 	</a:t>
            </a:r>
            <a:r>
              <a:rPr lang="zh-CN" altLang="zh-TW" dirty="0"/>
              <a:t>第五位</a:t>
            </a:r>
            <a:r>
              <a:rPr lang="en-US" altLang="zh-TW" dirty="0"/>
              <a:t>. </a:t>
            </a:r>
            <a:r>
              <a:rPr lang="en-US" altLang="zh-TW" b="1" dirty="0"/>
              <a:t>o </a:t>
            </a:r>
            <a:r>
              <a:rPr lang="en-US" altLang="zh-TW" b="1" dirty="0" err="1"/>
              <a:t>ikalalima</a:t>
            </a:r>
            <a:r>
              <a:rPr lang="en-US" altLang="zh-TW" b="1" dirty="0"/>
              <a:t> no </a:t>
            </a:r>
            <a:r>
              <a:rPr lang="en-US" altLang="zh-TW" b="1" dirty="0" err="1"/>
              <a:t>tinsi</a:t>
            </a:r>
            <a:r>
              <a:rPr lang="en-US" altLang="zh-TW" b="1" dirty="0"/>
              <a:t> am </a:t>
            </a:r>
            <a:r>
              <a:rPr lang="en-US" altLang="zh-TW" b="1" dirty="0" err="1"/>
              <a:t>paglowen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o </a:t>
            </a:r>
            <a:r>
              <a:rPr lang="en-US" altLang="zh-TW" b="1" dirty="0" err="1"/>
              <a:t>panay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do </a:t>
            </a:r>
            <a:r>
              <a:rPr lang="en-US" altLang="zh-TW" b="1" dirty="0" err="1"/>
              <a:t>lilisnan</a:t>
            </a:r>
            <a:r>
              <a:rPr lang="en-US" altLang="zh-TW" b="1" dirty="0"/>
              <a:t> no </a:t>
            </a:r>
            <a:r>
              <a:rPr lang="en-US" altLang="zh-TW" b="1" dirty="0" err="1"/>
              <a:t>omalalam</a:t>
            </a:r>
            <a:r>
              <a:rPr lang="en-US" altLang="zh-TW" b="1" dirty="0"/>
              <a:t> </a:t>
            </a:r>
            <a:r>
              <a:rPr lang="en-US" altLang="zh-TW" b="1" dirty="0" err="1"/>
              <a:t>ang.</a:t>
            </a:r>
            <a:r>
              <a:rPr lang="en-US" altLang="zh-TW" dirty="0"/>
              <a:t> </a:t>
            </a:r>
            <a:r>
              <a:rPr lang="zh-CN" altLang="zh-TW" dirty="0"/>
              <a:t>第五位天使把碗倒在獸的座位上。 </a:t>
            </a:r>
            <a:r>
              <a:rPr lang="en-US" altLang="zh-TW" i="1" dirty="0" smtClean="0"/>
              <a:t>[The fifth angel poured out his bowl on the throne of the beast]</a:t>
            </a:r>
          </a:p>
          <a:p>
            <a:r>
              <a:rPr lang="en-US" altLang="zh-TW" b="1" dirty="0" err="1"/>
              <a:t>ikalima</a:t>
            </a:r>
            <a:r>
              <a:rPr lang="en-US" altLang="zh-TW" dirty="0"/>
              <a:t> 	</a:t>
            </a:r>
            <a:r>
              <a:rPr lang="zh-CN" altLang="zh-TW" dirty="0"/>
              <a:t>進入第五</a:t>
            </a:r>
            <a:r>
              <a:rPr lang="en-US" altLang="zh-TW" dirty="0"/>
              <a:t>. </a:t>
            </a:r>
            <a:r>
              <a:rPr lang="en-US" altLang="zh-TW" b="1" dirty="0" err="1"/>
              <a:t>vilangan</a:t>
            </a:r>
            <a:r>
              <a:rPr lang="en-US" altLang="zh-TW" b="1" dirty="0"/>
              <a:t> da am to </a:t>
            </a:r>
            <a:r>
              <a:rPr lang="en-US" altLang="zh-TW" b="1" dirty="0" err="1"/>
              <a:t>ngyan</a:t>
            </a:r>
            <a:r>
              <a:rPr lang="en-US" altLang="zh-TW" b="1" dirty="0"/>
              <a:t> so </a:t>
            </a:r>
            <a:r>
              <a:rPr lang="en-US" altLang="zh-TW" b="1" dirty="0" err="1"/>
              <a:t>ikalima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</a:t>
            </a:r>
            <a:r>
              <a:rPr lang="en-US" altLang="zh-TW" b="1" dirty="0" err="1" smtClean="0"/>
              <a:t>laksa</a:t>
            </a:r>
            <a:r>
              <a:rPr lang="en-US" altLang="zh-TW" b="1" dirty="0" smtClean="0"/>
              <a:t> (</a:t>
            </a:r>
            <a:r>
              <a:rPr lang="en-US" altLang="zh-TW" b="1" dirty="0"/>
              <a:t>50,000) no </a:t>
            </a:r>
            <a:r>
              <a:rPr lang="en-US" altLang="zh-TW" b="1" dirty="0" err="1"/>
              <a:t>nizpi</a:t>
            </a:r>
            <a:r>
              <a:rPr lang="en-US" altLang="zh-TW" b="1" dirty="0"/>
              <a:t> a </a:t>
            </a:r>
            <a:r>
              <a:rPr lang="en-US" altLang="zh-TW" b="1" dirty="0" err="1"/>
              <a:t>ngina</a:t>
            </a:r>
            <a:r>
              <a:rPr lang="en-US" altLang="zh-TW" b="1" dirty="0"/>
              <a:t> </a:t>
            </a:r>
            <a:r>
              <a:rPr lang="en-US" altLang="zh-TW" b="1" dirty="0" err="1"/>
              <a:t>na.</a:t>
            </a:r>
            <a:r>
              <a:rPr lang="en-US" altLang="zh-TW" dirty="0"/>
              <a:t> </a:t>
            </a:r>
            <a:r>
              <a:rPr lang="zh-CN" altLang="zh-TW" dirty="0"/>
              <a:t>他們算計書價，便知道共合五萬塊錢</a:t>
            </a:r>
            <a:r>
              <a:rPr lang="zh-CN" altLang="zh-TW" dirty="0" smtClean="0"/>
              <a:t>。</a:t>
            </a:r>
            <a:r>
              <a:rPr lang="zh-CN" altLang="zh-TW" dirty="0"/>
              <a:t> 。 </a:t>
            </a:r>
            <a:r>
              <a:rPr lang="en-US" altLang="zh-TW" i="1" dirty="0"/>
              <a:t>[When they calculated the value of the scrolls, the total came to fifty </a:t>
            </a:r>
            <a:r>
              <a:rPr lang="en-US" altLang="zh-TW" i="1" dirty="0" smtClean="0"/>
              <a:t>thousand drachmas .]</a:t>
            </a:r>
            <a:r>
              <a:rPr lang="zh-TW" altLang="en-US" dirty="0" smtClean="0"/>
              <a:t> </a:t>
            </a:r>
            <a:r>
              <a:rPr lang="en-US" altLang="zh-CN" b="1" dirty="0" err="1" smtClean="0"/>
              <a:t>y</a:t>
            </a:r>
            <a:r>
              <a:rPr lang="en-US" altLang="zh-TW" b="1" dirty="0" err="1" smtClean="0"/>
              <a:t>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myan</a:t>
            </a:r>
            <a:r>
              <a:rPr lang="en-US" altLang="zh-TW" b="1" dirty="0" smtClean="0"/>
              <a:t> </a:t>
            </a:r>
            <a:r>
              <a:rPr lang="en-US" altLang="zh-TW" b="1" dirty="0"/>
              <a:t>so </a:t>
            </a:r>
            <a:r>
              <a:rPr lang="en-US" altLang="zh-TW" b="1" dirty="0" err="1"/>
              <a:t>ikakapatan</a:t>
            </a:r>
            <a:r>
              <a:rPr lang="en-US" altLang="zh-TW" b="1" dirty="0"/>
              <a:t> da </a:t>
            </a:r>
            <a:r>
              <a:rPr lang="en-US" altLang="zh-TW" b="1" dirty="0" err="1"/>
              <a:t>ranaw</a:t>
            </a:r>
            <a:r>
              <a:rPr lang="en-US" altLang="zh-TW" b="1" dirty="0"/>
              <a:t> so </a:t>
            </a:r>
            <a:r>
              <a:rPr lang="en-US" altLang="zh-TW" b="1" dirty="0" err="1"/>
              <a:t>ikalima</a:t>
            </a:r>
            <a:r>
              <a:rPr lang="en-US" altLang="zh-TW" b="1" dirty="0"/>
              <a:t> da </a:t>
            </a:r>
            <a:r>
              <a:rPr lang="en-US" altLang="zh-TW" b="1" dirty="0" err="1"/>
              <a:t>zivo</a:t>
            </a:r>
            <a:r>
              <a:rPr lang="en-US" altLang="zh-TW" b="1" dirty="0"/>
              <a:t> no </a:t>
            </a:r>
            <a:r>
              <a:rPr lang="en-US" altLang="zh-TW" b="1" dirty="0" err="1"/>
              <a:t>ikadwa</a:t>
            </a:r>
            <a:r>
              <a:rPr lang="en-US" altLang="zh-TW" b="1" dirty="0"/>
              <a:t> da </a:t>
            </a:r>
            <a:r>
              <a:rPr lang="en-US" altLang="zh-TW" b="1" dirty="0" err="1" smtClean="0"/>
              <a:t>latos</a:t>
            </a:r>
            <a:r>
              <a:rPr lang="en-US" altLang="zh-TW" b="1" dirty="0" smtClean="0"/>
              <a:t> (</a:t>
            </a:r>
            <a:r>
              <a:rPr lang="en-US" altLang="zh-TW" b="1" dirty="0"/>
              <a:t>144,000) no </a:t>
            </a:r>
            <a:r>
              <a:rPr lang="en-US" altLang="zh-TW" b="1" dirty="0" err="1"/>
              <a:t>tao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數目有</a:t>
            </a:r>
            <a:r>
              <a:rPr lang="zh-CN" altLang="zh-TW" dirty="0" smtClean="0"/>
              <a:t>十四萬四千</a:t>
            </a:r>
            <a:r>
              <a:rPr lang="en-US" altLang="zh-TW" i="1" dirty="0" smtClean="0"/>
              <a:t>[144,000]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56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Yami</a:t>
            </a:r>
            <a:r>
              <a:rPr lang="en-US" altLang="zh-TW" dirty="0"/>
              <a:t> New Testament 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1" dirty="0" err="1"/>
              <a:t>ikasikalima</a:t>
            </a:r>
            <a:r>
              <a:rPr lang="en-US" altLang="zh-TW" dirty="0"/>
              <a:t> 	</a:t>
            </a:r>
            <a:r>
              <a:rPr lang="zh-CN" altLang="zh-TW" dirty="0"/>
              <a:t>進入五十</a:t>
            </a:r>
            <a:r>
              <a:rPr lang="en-US" altLang="zh-TW" dirty="0"/>
              <a:t>. </a:t>
            </a:r>
            <a:r>
              <a:rPr lang="en-US" altLang="zh-TW" b="1" dirty="0" err="1"/>
              <a:t>adwa</a:t>
            </a:r>
            <a:r>
              <a:rPr lang="en-US" altLang="zh-TW" b="1" dirty="0"/>
              <a:t> so </a:t>
            </a:r>
            <a:r>
              <a:rPr lang="en-US" altLang="zh-TW" b="1" dirty="0" err="1"/>
              <a:t>ikasikalima</a:t>
            </a:r>
            <a:r>
              <a:rPr lang="en-US" altLang="zh-TW" b="1" dirty="0"/>
              <a:t> (42) a </a:t>
            </a:r>
            <a:r>
              <a:rPr lang="en-US" altLang="zh-TW" b="1" dirty="0" err="1"/>
              <a:t>vehan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四十二個月。 </a:t>
            </a:r>
            <a:r>
              <a:rPr lang="en-US" altLang="zh-TW" i="1" dirty="0" smtClean="0"/>
              <a:t>[</a:t>
            </a:r>
            <a:r>
              <a:rPr lang="en-US" altLang="zh-TW" i="1" dirty="0"/>
              <a:t>forty-two months</a:t>
            </a:r>
            <a:r>
              <a:rPr lang="en-US" altLang="zh-TW" i="1" dirty="0" smtClean="0"/>
              <a:t>]</a:t>
            </a:r>
            <a:endParaRPr lang="zh-TW" altLang="zh-TW" dirty="0"/>
          </a:p>
          <a:p>
            <a:r>
              <a:rPr lang="en-US" altLang="zh-TW" b="1" dirty="0" err="1"/>
              <a:t>ipeylima</a:t>
            </a:r>
            <a:r>
              <a:rPr lang="en-US" altLang="zh-TW" dirty="0"/>
              <a:t> 	</a:t>
            </a:r>
            <a:r>
              <a:rPr lang="zh-CN" altLang="zh-TW" dirty="0"/>
              <a:t>五次</a:t>
            </a:r>
            <a:r>
              <a:rPr lang="en-US" altLang="zh-TW" dirty="0"/>
              <a:t>. </a:t>
            </a:r>
            <a:r>
              <a:rPr lang="en-US" altLang="zh-TW" b="1" dirty="0" err="1"/>
              <a:t>ipeylima</a:t>
            </a:r>
            <a:r>
              <a:rPr lang="en-US" altLang="zh-TW" b="1" dirty="0"/>
              <a:t> </a:t>
            </a:r>
            <a:r>
              <a:rPr lang="en-US" altLang="zh-TW" b="1" dirty="0" err="1"/>
              <a:t>ko</a:t>
            </a:r>
            <a:r>
              <a:rPr lang="en-US" altLang="zh-TW" b="1" dirty="0"/>
              <a:t> a </a:t>
            </a:r>
            <a:r>
              <a:rPr lang="en-US" altLang="zh-TW" b="1" dirty="0" err="1"/>
              <a:t>bakbakan</a:t>
            </a:r>
            <a:r>
              <a:rPr lang="en-US" altLang="zh-TW" b="1" dirty="0"/>
              <a:t> da no </a:t>
            </a:r>
            <a:r>
              <a:rPr lang="en-US" altLang="zh-TW" b="1" dirty="0" err="1"/>
              <a:t>tao</a:t>
            </a:r>
            <a:r>
              <a:rPr lang="en-US" altLang="zh-TW" b="1" dirty="0"/>
              <a:t> do </a:t>
            </a:r>
            <a:r>
              <a:rPr lang="en-US" altLang="zh-TW" b="1" dirty="0" err="1"/>
              <a:t>Yotay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被猶太人鞭打五次。 </a:t>
            </a:r>
            <a:r>
              <a:rPr lang="en-US" altLang="zh-TW" i="1" dirty="0" smtClean="0"/>
              <a:t>[</a:t>
            </a:r>
            <a:r>
              <a:rPr lang="en-US" altLang="zh-TW" i="1" dirty="0"/>
              <a:t>Five times I received from the Jews the </a:t>
            </a:r>
            <a:r>
              <a:rPr lang="en-US" altLang="zh-TW" i="1" dirty="0" smtClean="0"/>
              <a:t>lashes ]</a:t>
            </a:r>
            <a:endParaRPr lang="zh-TW" altLang="zh-TW" dirty="0"/>
          </a:p>
          <a:p>
            <a:r>
              <a:rPr lang="en-US" altLang="zh-TW" b="1" dirty="0" err="1"/>
              <a:t>kakaliman</a:t>
            </a:r>
            <a:r>
              <a:rPr lang="en-US" altLang="zh-TW" dirty="0"/>
              <a:t> 	</a:t>
            </a:r>
            <a:r>
              <a:rPr lang="zh-CN" altLang="zh-TW" dirty="0"/>
              <a:t>共五十</a:t>
            </a:r>
            <a:r>
              <a:rPr lang="en-US" altLang="zh-TW" dirty="0"/>
              <a:t>. </a:t>
            </a:r>
            <a:r>
              <a:rPr lang="en-US" altLang="zh-TW" b="1" dirty="0" err="1"/>
              <a:t>kakaliman</a:t>
            </a:r>
            <a:r>
              <a:rPr lang="en-US" altLang="zh-TW" b="1" dirty="0"/>
              <a:t> (50) </a:t>
            </a:r>
            <a:r>
              <a:rPr lang="en-US" altLang="zh-TW" b="1" dirty="0" err="1"/>
              <a:t>sira</a:t>
            </a:r>
            <a:r>
              <a:rPr lang="en-US" altLang="zh-TW" b="1" dirty="0"/>
              <a:t> o </a:t>
            </a:r>
            <a:r>
              <a:rPr lang="en-US" altLang="zh-TW" b="1" dirty="0" err="1"/>
              <a:t>teyhesa</a:t>
            </a:r>
            <a:r>
              <a:rPr lang="en-US" altLang="zh-TW" b="1" dirty="0"/>
              <a:t> </a:t>
            </a:r>
            <a:r>
              <a:rPr lang="en-US" altLang="zh-TW" b="1" dirty="0" err="1"/>
              <a:t>ka</a:t>
            </a:r>
            <a:r>
              <a:rPr lang="en-US" altLang="zh-TW" b="1" dirty="0"/>
              <a:t> </a:t>
            </a:r>
            <a:r>
              <a:rPr lang="en-US" altLang="zh-TW" b="1" dirty="0" err="1"/>
              <a:t>lipenpenan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每排大約五十個人</a:t>
            </a:r>
            <a:r>
              <a:rPr lang="zh-CN" altLang="zh-TW" dirty="0" smtClean="0"/>
              <a:t>。</a:t>
            </a:r>
            <a:r>
              <a:rPr lang="en-US" altLang="zh-CN" i="1" dirty="0" smtClean="0"/>
              <a:t>[</a:t>
            </a:r>
            <a:r>
              <a:rPr lang="en-US" altLang="zh-TW" i="1" dirty="0"/>
              <a:t>in groups of about fifty each</a:t>
            </a:r>
            <a:r>
              <a:rPr lang="en-US" altLang="zh-CN" i="1" dirty="0" smtClean="0"/>
              <a:t>]</a:t>
            </a:r>
            <a:r>
              <a:rPr lang="zh-CN" altLang="zh-TW" i="1" dirty="0" smtClean="0"/>
              <a:t> </a:t>
            </a:r>
            <a:r>
              <a:rPr lang="en-US" altLang="zh-TW" b="1" dirty="0" err="1"/>
              <a:t>nibsoy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o </a:t>
            </a:r>
            <a:r>
              <a:rPr lang="en-US" altLang="zh-TW" b="1" dirty="0" err="1"/>
              <a:t>kakaliman</a:t>
            </a:r>
            <a:r>
              <a:rPr lang="en-US" altLang="zh-TW" b="1" dirty="0"/>
              <a:t> a </a:t>
            </a:r>
            <a:r>
              <a:rPr lang="en-US" altLang="zh-TW" b="1" dirty="0" err="1"/>
              <a:t>ranaw</a:t>
            </a:r>
            <a:r>
              <a:rPr lang="en-US" altLang="zh-TW" b="1" dirty="0"/>
              <a:t> (5000) a </a:t>
            </a:r>
            <a:r>
              <a:rPr lang="en-US" altLang="zh-TW" b="1" dirty="0" err="1"/>
              <a:t>tao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耶穌給五千人吃飽。 </a:t>
            </a:r>
            <a:r>
              <a:rPr lang="en-US" altLang="zh-TW" i="1" dirty="0" smtClean="0"/>
              <a:t>[</a:t>
            </a:r>
            <a:r>
              <a:rPr lang="en-US" altLang="zh-CN" i="1" dirty="0" smtClean="0"/>
              <a:t>Jesus fed 5,000 people</a:t>
            </a:r>
            <a:r>
              <a:rPr lang="en-US" altLang="zh-TW" i="1" dirty="0" smtClean="0"/>
              <a:t>]</a:t>
            </a:r>
            <a:endParaRPr lang="zh-TW" altLang="zh-TW" dirty="0"/>
          </a:p>
          <a:p>
            <a:r>
              <a:rPr lang="en-US" altLang="zh-TW" b="1" dirty="0" err="1"/>
              <a:t>kalima</a:t>
            </a:r>
            <a:r>
              <a:rPr lang="en-US" altLang="zh-TW" dirty="0"/>
              <a:t> 	</a:t>
            </a:r>
            <a:r>
              <a:rPr lang="zh-CN" altLang="zh-TW" dirty="0"/>
              <a:t>共五</a:t>
            </a:r>
            <a:r>
              <a:rPr lang="en-US" altLang="zh-TW" dirty="0"/>
              <a:t>(</a:t>
            </a:r>
            <a:r>
              <a:rPr lang="zh-CN" altLang="zh-TW" dirty="0" smtClean="0"/>
              <a:t>天</a:t>
            </a:r>
            <a:r>
              <a:rPr lang="en-US" altLang="zh-CN" dirty="0" smtClean="0"/>
              <a:t>)</a:t>
            </a:r>
            <a:r>
              <a:rPr lang="en-US" altLang="zh-TW" dirty="0" smtClean="0"/>
              <a:t>. </a:t>
            </a:r>
            <a:r>
              <a:rPr lang="en-US" altLang="zh-TW" b="1" dirty="0" err="1"/>
              <a:t>kalima</a:t>
            </a:r>
            <a:r>
              <a:rPr lang="en-US" altLang="zh-TW" b="1" dirty="0"/>
              <a:t> </a:t>
            </a:r>
            <a:r>
              <a:rPr lang="en-US" altLang="zh-TW" b="1" dirty="0" smtClean="0"/>
              <a:t>a </a:t>
            </a:r>
            <a:r>
              <a:rPr lang="en-US" altLang="zh-TW" b="1" dirty="0" err="1" smtClean="0"/>
              <a:t>araw</a:t>
            </a:r>
            <a:r>
              <a:rPr lang="en-US" altLang="zh-TW" b="1" dirty="0" smtClean="0"/>
              <a:t> </a:t>
            </a:r>
            <a:r>
              <a:rPr lang="en-US" altLang="zh-TW" b="1" dirty="0" err="1"/>
              <a:t>namen</a:t>
            </a:r>
            <a:r>
              <a:rPr lang="en-US" altLang="zh-TW" b="1" dirty="0"/>
              <a:t> a </a:t>
            </a:r>
            <a:r>
              <a:rPr lang="en-US" altLang="zh-TW" b="1" dirty="0" err="1"/>
              <a:t>niomavang</a:t>
            </a:r>
            <a:r>
              <a:rPr lang="en-US" altLang="zh-TW" b="1" dirty="0"/>
              <a:t> do </a:t>
            </a:r>
            <a:r>
              <a:rPr lang="en-US" altLang="zh-TW" b="1" dirty="0" err="1"/>
              <a:t>avang</a:t>
            </a:r>
            <a:r>
              <a:rPr lang="en-US" altLang="zh-TW" b="1" dirty="0"/>
              <a:t> am </a:t>
            </a:r>
            <a:r>
              <a:rPr lang="en-US" altLang="zh-TW" b="1" dirty="0" err="1"/>
              <a:t>makaranes</a:t>
            </a:r>
            <a:r>
              <a:rPr lang="en-US" altLang="zh-TW" b="1" dirty="0"/>
              <a:t> </a:t>
            </a:r>
            <a:r>
              <a:rPr lang="en-US" altLang="zh-TW" b="1" dirty="0" err="1"/>
              <a:t>namen</a:t>
            </a:r>
            <a:r>
              <a:rPr lang="en-US" altLang="zh-TW" b="1" dirty="0"/>
              <a:t> do </a:t>
            </a:r>
            <a:r>
              <a:rPr lang="en-US" altLang="zh-TW" b="1" dirty="0" err="1"/>
              <a:t>Teloya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我們開船五天到了特羅亞。 </a:t>
            </a:r>
            <a:r>
              <a:rPr lang="en-US" altLang="zh-TW" i="1" dirty="0" smtClean="0"/>
              <a:t>[</a:t>
            </a:r>
            <a:r>
              <a:rPr lang="en-US" altLang="zh-TW" i="1" dirty="0"/>
              <a:t>five days later joined the others at Troas</a:t>
            </a:r>
            <a:r>
              <a:rPr lang="en-US" altLang="zh-TW" i="1" dirty="0" smtClean="0"/>
              <a:t>]</a:t>
            </a:r>
            <a:endParaRPr lang="zh-TW" altLang="zh-TW" dirty="0"/>
          </a:p>
          <a:p>
            <a:r>
              <a:rPr lang="en-US" altLang="zh-TW" b="1" dirty="0" err="1"/>
              <a:t>lalima</a:t>
            </a:r>
            <a:r>
              <a:rPr lang="en-US" altLang="zh-TW" dirty="0"/>
              <a:t> 	</a:t>
            </a:r>
            <a:r>
              <a:rPr lang="zh-CN" altLang="zh-TW" dirty="0"/>
              <a:t>五個人</a:t>
            </a:r>
            <a:r>
              <a:rPr lang="en-US" altLang="zh-TW" dirty="0"/>
              <a:t>. </a:t>
            </a:r>
            <a:r>
              <a:rPr lang="en-US" altLang="zh-TW" b="1" dirty="0"/>
              <a:t>o </a:t>
            </a:r>
            <a:r>
              <a:rPr lang="en-US" altLang="zh-TW" b="1" dirty="0" err="1"/>
              <a:t>lalima</a:t>
            </a:r>
            <a:r>
              <a:rPr lang="en-US" altLang="zh-TW" b="1" dirty="0"/>
              <a:t> am </a:t>
            </a:r>
            <a:r>
              <a:rPr lang="en-US" altLang="zh-TW" b="1" dirty="0" err="1"/>
              <a:t>tey</a:t>
            </a:r>
            <a:r>
              <a:rPr lang="en-US" altLang="zh-TW" b="1" dirty="0"/>
              <a:t> </a:t>
            </a:r>
            <a:r>
              <a:rPr lang="en-US" altLang="zh-TW" b="1" dirty="0" err="1"/>
              <a:t>mapatak</a:t>
            </a:r>
            <a:r>
              <a:rPr lang="en-US" altLang="zh-TW" b="1" dirty="0"/>
              <a:t> </a:t>
            </a:r>
            <a:r>
              <a:rPr lang="en-US" altLang="zh-TW" b="1" dirty="0" err="1"/>
              <a:t>sira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五個是聰明的。 </a:t>
            </a:r>
            <a:r>
              <a:rPr lang="en-US" altLang="zh-TW" i="1" dirty="0" smtClean="0"/>
              <a:t>[</a:t>
            </a:r>
            <a:r>
              <a:rPr lang="en-US" altLang="zh-TW" i="1" dirty="0"/>
              <a:t>Five of them were </a:t>
            </a:r>
            <a:r>
              <a:rPr lang="en-US" altLang="zh-TW" i="1" dirty="0" smtClean="0"/>
              <a:t>wise</a:t>
            </a:r>
            <a:r>
              <a:rPr lang="en-US" altLang="zh-TW" i="1" dirty="0"/>
              <a:t>.</a:t>
            </a:r>
            <a:r>
              <a:rPr lang="en-US" altLang="zh-TW" i="1" dirty="0" smtClean="0"/>
              <a:t>]</a:t>
            </a:r>
            <a:endParaRPr lang="zh-TW" altLang="zh-TW" i="1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8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Yami</a:t>
            </a:r>
            <a:r>
              <a:rPr lang="en-US" altLang="zh-TW" dirty="0"/>
              <a:t> New Testament 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/>
              <a:t>makalima</a:t>
            </a:r>
            <a:r>
              <a:rPr lang="en-US" altLang="zh-TW" dirty="0"/>
              <a:t> 	</a:t>
            </a:r>
            <a:r>
              <a:rPr lang="zh-CN" altLang="zh-TW" dirty="0"/>
              <a:t>共五個</a:t>
            </a:r>
            <a:r>
              <a:rPr lang="en-US" altLang="zh-TW" dirty="0"/>
              <a:t>. </a:t>
            </a:r>
            <a:r>
              <a:rPr lang="en-US" altLang="zh-TW" b="1" dirty="0" err="1"/>
              <a:t>meyyanenbek</a:t>
            </a:r>
            <a:r>
              <a:rPr lang="en-US" altLang="zh-TW" b="1" dirty="0"/>
              <a:t> o </a:t>
            </a:r>
            <a:r>
              <a:rPr lang="en-US" altLang="zh-TW" b="1" dirty="0" err="1"/>
              <a:t>ipos</a:t>
            </a:r>
            <a:r>
              <a:rPr lang="en-US" altLang="zh-TW" b="1" dirty="0"/>
              <a:t> da a </a:t>
            </a:r>
            <a:r>
              <a:rPr lang="en-US" altLang="zh-TW" b="1" dirty="0" err="1"/>
              <a:t>icyakma</a:t>
            </a:r>
            <a:r>
              <a:rPr lang="en-US" altLang="zh-TW" b="1" dirty="0"/>
              <a:t> </a:t>
            </a:r>
            <a:r>
              <a:rPr lang="en-US" altLang="zh-TW" b="1" dirty="0" err="1"/>
              <a:t>dey</a:t>
            </a:r>
            <a:r>
              <a:rPr lang="en-US" altLang="zh-TW" b="1" dirty="0"/>
              <a:t> </a:t>
            </a:r>
            <a:r>
              <a:rPr lang="en-US" altLang="zh-TW" b="1" dirty="0" err="1"/>
              <a:t>alilipwan</a:t>
            </a:r>
            <a:r>
              <a:rPr lang="en-US" altLang="zh-TW" b="1" dirty="0"/>
              <a:t>. o </a:t>
            </a:r>
            <a:r>
              <a:rPr lang="en-US" altLang="zh-TW" b="1" dirty="0" err="1"/>
              <a:t>ipos</a:t>
            </a:r>
            <a:r>
              <a:rPr lang="en-US" altLang="zh-TW" b="1" dirty="0"/>
              <a:t> da am </a:t>
            </a:r>
            <a:r>
              <a:rPr lang="en-US" altLang="zh-TW" b="1" dirty="0" err="1"/>
              <a:t>ori</a:t>
            </a:r>
            <a:r>
              <a:rPr lang="en-US" altLang="zh-TW" b="1" dirty="0"/>
              <a:t> </a:t>
            </a:r>
            <a:r>
              <a:rPr lang="en-US" altLang="zh-TW" b="1" dirty="0" err="1"/>
              <a:t>tey</a:t>
            </a:r>
            <a:r>
              <a:rPr lang="en-US" altLang="zh-TW" b="1" dirty="0"/>
              <a:t> </a:t>
            </a:r>
            <a:r>
              <a:rPr lang="en-US" altLang="zh-TW" b="1" dirty="0" err="1"/>
              <a:t>rahet</a:t>
            </a:r>
            <a:r>
              <a:rPr lang="en-US" altLang="zh-TW" b="1" dirty="0"/>
              <a:t> a </a:t>
            </a:r>
            <a:r>
              <a:rPr lang="en-US" altLang="zh-TW" b="1" dirty="0" err="1"/>
              <a:t>mapeyrarahet</a:t>
            </a:r>
            <a:r>
              <a:rPr lang="en-US" altLang="zh-TW" b="1" dirty="0"/>
              <a:t> so </a:t>
            </a:r>
            <a:r>
              <a:rPr lang="en-US" altLang="zh-TW" b="1" dirty="0" err="1"/>
              <a:t>tao</a:t>
            </a:r>
            <a:r>
              <a:rPr lang="en-US" altLang="zh-TW" b="1" dirty="0"/>
              <a:t> so </a:t>
            </a:r>
            <a:r>
              <a:rPr lang="en-US" altLang="zh-TW" b="1" dirty="0" err="1"/>
              <a:t>makalima</a:t>
            </a:r>
            <a:r>
              <a:rPr lang="en-US" altLang="zh-TW" b="1" dirty="0"/>
              <a:t> </a:t>
            </a:r>
            <a:r>
              <a:rPr lang="en-US" altLang="zh-TW" b="1" dirty="0" smtClean="0"/>
              <a:t>a </a:t>
            </a:r>
            <a:r>
              <a:rPr lang="en-US" altLang="zh-TW" b="1" dirty="0" err="1" smtClean="0"/>
              <a:t>vehan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有尾巴像蠍子，尾巴上的毒鉤能傷人五個月</a:t>
            </a:r>
            <a:r>
              <a:rPr lang="zh-CN" altLang="zh-TW" dirty="0" smtClean="0"/>
              <a:t>。</a:t>
            </a:r>
            <a:r>
              <a:rPr lang="en-US" altLang="zh-CN" i="1" dirty="0" smtClean="0"/>
              <a:t>[</a:t>
            </a:r>
            <a:r>
              <a:rPr lang="en-US" altLang="zh-TW" i="1" dirty="0"/>
              <a:t>in their tails they had power to torment people for five months.</a:t>
            </a:r>
            <a:r>
              <a:rPr lang="zh-CN" altLang="zh-TW" i="1" dirty="0"/>
              <a:t> </a:t>
            </a:r>
            <a:r>
              <a:rPr lang="en-US" altLang="zh-CN" i="1" dirty="0" smtClean="0"/>
              <a:t>]</a:t>
            </a:r>
            <a:r>
              <a:rPr lang="zh-CN" altLang="zh-TW" i="1" dirty="0" smtClean="0"/>
              <a:t> </a:t>
            </a:r>
            <a:r>
              <a:rPr lang="en-US" altLang="zh-TW" b="1" dirty="0" err="1"/>
              <a:t>mangay</a:t>
            </a:r>
            <a:r>
              <a:rPr lang="en-US" altLang="zh-TW" b="1" dirty="0"/>
              <a:t> </a:t>
            </a:r>
            <a:r>
              <a:rPr lang="en-US" altLang="zh-TW" b="1" dirty="0" err="1"/>
              <a:t>ko</a:t>
            </a:r>
            <a:r>
              <a:rPr lang="en-US" altLang="zh-TW" b="1" dirty="0"/>
              <a:t> </a:t>
            </a:r>
            <a:r>
              <a:rPr lang="en-US" altLang="zh-TW" b="1" dirty="0" err="1"/>
              <a:t>ji</a:t>
            </a:r>
            <a:r>
              <a:rPr lang="en-US" altLang="zh-TW" b="1" dirty="0"/>
              <a:t> </a:t>
            </a:r>
            <a:r>
              <a:rPr lang="en-US" altLang="zh-TW" b="1" dirty="0" err="1"/>
              <a:t>Pite</a:t>
            </a:r>
            <a:r>
              <a:rPr lang="en-US" altLang="zh-TW" b="1" dirty="0"/>
              <a:t> a </a:t>
            </a:r>
            <a:r>
              <a:rPr lang="en-US" altLang="zh-TW" b="1" dirty="0" err="1"/>
              <a:t>macivahay</a:t>
            </a:r>
            <a:r>
              <a:rPr lang="en-US" altLang="zh-TW" b="1" dirty="0"/>
              <a:t> </a:t>
            </a:r>
            <a:r>
              <a:rPr lang="en-US" altLang="zh-TW" b="1" dirty="0" err="1"/>
              <a:t>jya</a:t>
            </a:r>
            <a:r>
              <a:rPr lang="en-US" altLang="zh-TW" b="1" dirty="0"/>
              <a:t> so </a:t>
            </a:r>
            <a:r>
              <a:rPr lang="en-US" altLang="zh-TW" b="1" dirty="0" err="1"/>
              <a:t>makalima</a:t>
            </a:r>
            <a:r>
              <a:rPr lang="en-US" altLang="zh-TW" b="1" dirty="0"/>
              <a:t> so </a:t>
            </a:r>
            <a:r>
              <a:rPr lang="en-US" altLang="zh-TW" b="1" dirty="0" err="1"/>
              <a:t>icyarwa</a:t>
            </a:r>
            <a:r>
              <a:rPr lang="en-US" altLang="zh-TW" b="1" dirty="0"/>
              <a:t> (15) so </a:t>
            </a:r>
            <a:r>
              <a:rPr lang="en-US" altLang="zh-TW" b="1" dirty="0" err="1"/>
              <a:t>araraw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和他</a:t>
            </a:r>
            <a:r>
              <a:rPr lang="en-US" altLang="zh-TW" dirty="0"/>
              <a:t>(</a:t>
            </a:r>
            <a:r>
              <a:rPr lang="zh-CN" altLang="zh-TW" dirty="0"/>
              <a:t>磯法</a:t>
            </a:r>
            <a:r>
              <a:rPr lang="en-US" altLang="zh-TW" dirty="0"/>
              <a:t>)</a:t>
            </a:r>
            <a:r>
              <a:rPr lang="zh-CN" altLang="zh-TW" dirty="0"/>
              <a:t>和同住了十五天。 </a:t>
            </a:r>
            <a:r>
              <a:rPr lang="en-US" altLang="zh-TW" i="1" dirty="0" smtClean="0"/>
              <a:t>[I </a:t>
            </a:r>
            <a:r>
              <a:rPr lang="en-US" altLang="zh-CN" i="1" dirty="0" smtClean="0"/>
              <a:t>stayed with Peter fifteen days</a:t>
            </a:r>
            <a:r>
              <a:rPr lang="en-US" altLang="zh-TW" i="1" dirty="0" smtClean="0"/>
              <a:t>]</a:t>
            </a:r>
          </a:p>
          <a:p>
            <a:r>
              <a:rPr lang="en-US" altLang="zh-TW" b="1" dirty="0" err="1"/>
              <a:t>meykalima</a:t>
            </a:r>
            <a:r>
              <a:rPr lang="en-US" altLang="zh-TW" dirty="0"/>
              <a:t> 	</a:t>
            </a:r>
            <a:r>
              <a:rPr lang="zh-CN" altLang="zh-TW" dirty="0"/>
              <a:t>有五個</a:t>
            </a:r>
            <a:r>
              <a:rPr lang="en-US" altLang="zh-TW" dirty="0"/>
              <a:t>. </a:t>
            </a:r>
            <a:r>
              <a:rPr lang="en-US" altLang="zh-TW" b="1" dirty="0"/>
              <a:t>o </a:t>
            </a:r>
            <a:r>
              <a:rPr lang="en-US" altLang="zh-TW" b="1" dirty="0" err="1"/>
              <a:t>livolivon</a:t>
            </a:r>
            <a:r>
              <a:rPr lang="en-US" altLang="zh-TW" b="1" dirty="0"/>
              <a:t> no </a:t>
            </a:r>
            <a:r>
              <a:rPr lang="en-US" altLang="zh-TW" b="1" dirty="0" err="1"/>
              <a:t>meybebneng</a:t>
            </a:r>
            <a:r>
              <a:rPr lang="en-US" altLang="zh-TW" b="1" dirty="0"/>
              <a:t> a </a:t>
            </a:r>
            <a:r>
              <a:rPr lang="en-US" altLang="zh-TW" b="1" dirty="0" err="1"/>
              <a:t>ranom</a:t>
            </a:r>
            <a:r>
              <a:rPr lang="en-US" altLang="zh-TW" b="1" dirty="0"/>
              <a:t> am </a:t>
            </a:r>
            <a:r>
              <a:rPr lang="en-US" altLang="zh-TW" b="1" dirty="0" err="1"/>
              <a:t>meykalima</a:t>
            </a:r>
            <a:r>
              <a:rPr lang="en-US" altLang="zh-TW" b="1" dirty="0"/>
              <a:t> o </a:t>
            </a:r>
            <a:r>
              <a:rPr lang="en-US" altLang="zh-TW" b="1" dirty="0" err="1"/>
              <a:t>tezantehed</a:t>
            </a:r>
            <a:r>
              <a:rPr lang="en-US" altLang="zh-TW" b="1" dirty="0"/>
              <a:t> do dang.</a:t>
            </a:r>
            <a:r>
              <a:rPr lang="en-US" altLang="zh-TW" dirty="0"/>
              <a:t> </a:t>
            </a:r>
            <a:r>
              <a:rPr lang="zh-CN" altLang="zh-TW" dirty="0"/>
              <a:t>池子旁邊有五個廊子。 </a:t>
            </a:r>
            <a:r>
              <a:rPr lang="en-US" altLang="zh-TW" i="1" dirty="0" smtClean="0"/>
              <a:t>[It is </a:t>
            </a:r>
            <a:r>
              <a:rPr lang="en-US" altLang="zh-TW" i="1" dirty="0"/>
              <a:t>surrounded by five covered colonnades</a:t>
            </a:r>
            <a:r>
              <a:rPr lang="en-US" altLang="zh-TW" i="1" dirty="0" smtClean="0"/>
              <a:t>]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Yami</a:t>
            </a:r>
            <a:r>
              <a:rPr lang="en-US" altLang="zh-TW" dirty="0"/>
              <a:t> New Testament 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hangingPunct="0"/>
            <a:r>
              <a:rPr lang="en-US" altLang="zh-TW" b="1" dirty="0" err="1"/>
              <a:t>sikalima</a:t>
            </a:r>
            <a:r>
              <a:rPr lang="en-US" altLang="zh-TW" dirty="0"/>
              <a:t> 	</a:t>
            </a:r>
            <a:r>
              <a:rPr lang="zh-CN" altLang="zh-TW" dirty="0"/>
              <a:t>五十</a:t>
            </a:r>
            <a:r>
              <a:rPr lang="en-US" altLang="zh-TW" dirty="0"/>
              <a:t>. </a:t>
            </a:r>
            <a:r>
              <a:rPr lang="en-US" altLang="zh-TW" b="1" dirty="0" err="1"/>
              <a:t>sikalima</a:t>
            </a:r>
            <a:r>
              <a:rPr lang="en-US" altLang="zh-TW" b="1" dirty="0"/>
              <a:t> o </a:t>
            </a:r>
            <a:r>
              <a:rPr lang="en-US" altLang="zh-TW" b="1" dirty="0" err="1"/>
              <a:t>ikasikalima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poo (450) no </a:t>
            </a:r>
            <a:r>
              <a:rPr lang="en-US" altLang="zh-TW" b="1" dirty="0" err="1"/>
              <a:t>awawan</a:t>
            </a:r>
            <a:r>
              <a:rPr lang="en-US" altLang="zh-TW" b="1" dirty="0"/>
              <a:t> </a:t>
            </a:r>
            <a:r>
              <a:rPr lang="en-US" altLang="zh-TW" b="1" dirty="0" err="1"/>
              <a:t>na.</a:t>
            </a:r>
            <a:r>
              <a:rPr lang="en-US" altLang="zh-TW" dirty="0"/>
              <a:t> </a:t>
            </a:r>
            <a:r>
              <a:rPr lang="zh-CN" altLang="zh-TW" dirty="0"/>
              <a:t>約有四百五十年。 </a:t>
            </a:r>
            <a:r>
              <a:rPr lang="en-US" altLang="zh-TW" i="1" dirty="0" smtClean="0"/>
              <a:t>[</a:t>
            </a:r>
            <a:r>
              <a:rPr lang="en-US" altLang="zh-CN" i="1" dirty="0" smtClean="0"/>
              <a:t>450 years</a:t>
            </a:r>
            <a:r>
              <a:rPr lang="en-US" altLang="zh-TW" i="1" dirty="0" smtClean="0"/>
              <a:t>]</a:t>
            </a:r>
          </a:p>
          <a:p>
            <a:pPr hangingPunct="0"/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lalima</a:t>
            </a:r>
            <a:r>
              <a:rPr lang="en-US" altLang="zh-TW" dirty="0" smtClean="0"/>
              <a:t> </a:t>
            </a:r>
            <a:r>
              <a:rPr lang="en-US" altLang="zh-TW" dirty="0"/>
              <a:t>	</a:t>
            </a:r>
            <a:r>
              <a:rPr lang="zh-CN" altLang="zh-TW" dirty="0"/>
              <a:t>有五個人</a:t>
            </a:r>
            <a:r>
              <a:rPr lang="en-US" altLang="zh-TW" dirty="0"/>
              <a:t>. </a:t>
            </a:r>
            <a:r>
              <a:rPr lang="en-US" altLang="zh-TW" b="1" dirty="0"/>
              <a:t>am </a:t>
            </a:r>
            <a:r>
              <a:rPr lang="en-US" altLang="zh-TW" b="1" dirty="0" err="1"/>
              <a:t>imo</a:t>
            </a:r>
            <a:r>
              <a:rPr lang="en-US" altLang="zh-TW" b="1" dirty="0"/>
              <a:t> rana am </a:t>
            </a:r>
            <a:r>
              <a:rPr lang="en-US" altLang="zh-TW" b="1" dirty="0" err="1" smtClean="0"/>
              <a:t>ya</a:t>
            </a:r>
            <a:r>
              <a:rPr lang="zh-TW" altLang="en-US" b="1" dirty="0" smtClean="0"/>
              <a:t> </a:t>
            </a:r>
            <a:r>
              <a:rPr lang="en-US" altLang="zh-TW" b="1" dirty="0" err="1" smtClean="0"/>
              <a:t>lalima</a:t>
            </a:r>
            <a:r>
              <a:rPr lang="en-US" altLang="zh-TW" b="1" dirty="0" smtClean="0"/>
              <a:t> </a:t>
            </a:r>
            <a:r>
              <a:rPr lang="en-US" altLang="zh-TW" b="1" dirty="0"/>
              <a:t>rana </a:t>
            </a:r>
            <a:r>
              <a:rPr lang="en-US" altLang="zh-TW" b="1" dirty="0" err="1"/>
              <a:t>sira</a:t>
            </a:r>
            <a:r>
              <a:rPr lang="en-US" altLang="zh-TW" b="1" dirty="0"/>
              <a:t> o </a:t>
            </a:r>
            <a:r>
              <a:rPr lang="en-US" altLang="zh-TW" b="1" dirty="0" err="1"/>
              <a:t>kahanghangan</a:t>
            </a:r>
            <a:r>
              <a:rPr lang="en-US" altLang="zh-TW" b="1" dirty="0"/>
              <a:t> mo.</a:t>
            </a:r>
            <a:r>
              <a:rPr lang="en-US" altLang="zh-TW" dirty="0"/>
              <a:t> </a:t>
            </a:r>
            <a:r>
              <a:rPr lang="zh-CN" altLang="zh-TW" dirty="0"/>
              <a:t>你已經有五個丈夫。 </a:t>
            </a:r>
            <a:r>
              <a:rPr lang="en-US" altLang="zh-TW" i="1" dirty="0" smtClean="0"/>
              <a:t>[</a:t>
            </a:r>
            <a:r>
              <a:rPr lang="en-US" altLang="zh-TW" i="1" dirty="0"/>
              <a:t>you have had five husbands</a:t>
            </a:r>
            <a:r>
              <a:rPr lang="en-US" altLang="zh-TW" i="1" dirty="0" smtClean="0"/>
              <a:t>]</a:t>
            </a:r>
            <a:endParaRPr lang="zh-TW" altLang="zh-TW" dirty="0"/>
          </a:p>
          <a:p>
            <a:pPr hangingPunct="0"/>
            <a:r>
              <a:rPr lang="en-US" altLang="zh-TW" b="1" dirty="0" err="1"/>
              <a:t>y</a:t>
            </a:r>
            <a:r>
              <a:rPr lang="en-US" altLang="zh-TW" b="1" dirty="0" err="1" smtClean="0"/>
              <a:t>a</a:t>
            </a:r>
            <a:r>
              <a:rPr lang="en-US" altLang="zh-TW" b="1" dirty="0" smtClean="0"/>
              <a:t> lima</a:t>
            </a:r>
            <a:r>
              <a:rPr lang="en-US" altLang="zh-TW" dirty="0" smtClean="0"/>
              <a:t> </a:t>
            </a:r>
            <a:r>
              <a:rPr lang="en-US" altLang="zh-TW" dirty="0"/>
              <a:t>	</a:t>
            </a:r>
            <a:r>
              <a:rPr lang="zh-CN" altLang="zh-TW" dirty="0"/>
              <a:t>五</a:t>
            </a:r>
            <a:r>
              <a:rPr lang="en-US" altLang="zh-TW" dirty="0"/>
              <a:t>. </a:t>
            </a:r>
            <a:r>
              <a:rPr lang="en-US" altLang="zh-TW" b="1" dirty="0" err="1"/>
              <a:t>y</a:t>
            </a:r>
            <a:r>
              <a:rPr lang="en-US" altLang="zh-TW" b="1" dirty="0" err="1" smtClean="0"/>
              <a:t>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myan</a:t>
            </a:r>
            <a:r>
              <a:rPr lang="en-US" altLang="zh-TW" b="1" dirty="0" smtClean="0"/>
              <a:t> </a:t>
            </a:r>
            <a:r>
              <a:rPr lang="en-US" altLang="zh-TW" b="1" dirty="0" err="1"/>
              <a:t>jya</a:t>
            </a:r>
            <a:r>
              <a:rPr lang="en-US" altLang="zh-TW" b="1" dirty="0"/>
              <a:t> so </a:t>
            </a:r>
            <a:r>
              <a:rPr lang="en-US" altLang="zh-TW" b="1" dirty="0" err="1"/>
              <a:t>asa</a:t>
            </a:r>
            <a:r>
              <a:rPr lang="en-US" altLang="zh-TW" b="1" dirty="0"/>
              <a:t> </a:t>
            </a:r>
            <a:r>
              <a:rPr lang="en-US" altLang="zh-TW" b="1" dirty="0" err="1"/>
              <a:t>ka</a:t>
            </a:r>
            <a:r>
              <a:rPr lang="en-US" altLang="zh-TW" b="1" dirty="0"/>
              <a:t> </a:t>
            </a:r>
            <a:r>
              <a:rPr lang="en-US" altLang="zh-TW" b="1" dirty="0" err="1"/>
              <a:t>kanakan</a:t>
            </a:r>
            <a:r>
              <a:rPr lang="en-US" altLang="zh-TW" b="1" dirty="0"/>
              <a:t> a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nimeyotwan</a:t>
            </a:r>
            <a:r>
              <a:rPr lang="en-US" altLang="zh-TW" b="1" dirty="0" smtClean="0"/>
              <a:t> </a:t>
            </a:r>
            <a:r>
              <a:rPr lang="en-US" altLang="zh-TW" b="1" dirty="0"/>
              <a:t>so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alima</a:t>
            </a:r>
            <a:r>
              <a:rPr lang="en-US" altLang="zh-TW" b="1" dirty="0" smtClean="0"/>
              <a:t> a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</a:t>
            </a:r>
            <a:r>
              <a:rPr lang="en-US" altLang="zh-TW" b="1" dirty="0" err="1"/>
              <a:t>myanpaw</a:t>
            </a:r>
            <a:r>
              <a:rPr lang="en-US" altLang="zh-TW" b="1" dirty="0"/>
              <a:t> a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no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adwa</a:t>
            </a:r>
            <a:r>
              <a:rPr lang="en-US" altLang="zh-TW" b="1" dirty="0" smtClean="0"/>
              <a:t> a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</a:t>
            </a:r>
            <a:r>
              <a:rPr lang="en-US" altLang="zh-TW" b="1" dirty="0"/>
              <a:t>among.</a:t>
            </a:r>
            <a:r>
              <a:rPr lang="en-US" altLang="zh-TW" dirty="0"/>
              <a:t> </a:t>
            </a:r>
            <a:r>
              <a:rPr lang="zh-CN" altLang="zh-TW" dirty="0"/>
              <a:t>在這裡有一個孩童，帶著五個大麥餅、兩條魚</a:t>
            </a:r>
            <a:r>
              <a:rPr lang="zh-CN" altLang="zh-TW" dirty="0" smtClean="0"/>
              <a:t>。</a:t>
            </a:r>
            <a:r>
              <a:rPr lang="en-US" altLang="zh-CN" i="1" dirty="0" smtClean="0"/>
              <a:t>[</a:t>
            </a:r>
            <a:r>
              <a:rPr lang="en-US" altLang="zh-TW" i="1" dirty="0"/>
              <a:t>Here is a boy with five small barley loaves and two small </a:t>
            </a:r>
            <a:r>
              <a:rPr lang="en-US" altLang="zh-TW" i="1" dirty="0" smtClean="0"/>
              <a:t>fish</a:t>
            </a:r>
            <a:r>
              <a:rPr lang="en-US" altLang="zh-CN" i="1" dirty="0" smtClean="0"/>
              <a:t>]</a:t>
            </a:r>
            <a:r>
              <a:rPr lang="zh-CN" altLang="zh-TW" i="1" dirty="0" smtClean="0"/>
              <a:t> </a:t>
            </a:r>
            <a:r>
              <a:rPr lang="en-US" altLang="zh-TW" b="1" dirty="0"/>
              <a:t>o </a:t>
            </a:r>
            <a:r>
              <a:rPr lang="en-US" altLang="zh-TW" b="1" dirty="0" err="1"/>
              <a:t>nitoro</a:t>
            </a:r>
            <a:r>
              <a:rPr lang="en-US" altLang="zh-TW" b="1" dirty="0"/>
              <a:t> </a:t>
            </a:r>
            <a:r>
              <a:rPr lang="en-US" altLang="zh-TW" b="1" dirty="0" err="1"/>
              <a:t>mo</a:t>
            </a:r>
            <a:r>
              <a:rPr lang="en-US" altLang="zh-TW" b="1" dirty="0"/>
              <a:t> </a:t>
            </a:r>
            <a:r>
              <a:rPr lang="en-US" altLang="zh-TW" b="1" dirty="0" err="1"/>
              <a:t>jyaken</a:t>
            </a:r>
            <a:r>
              <a:rPr lang="en-US" altLang="zh-TW" b="1" dirty="0"/>
              <a:t> a </a:t>
            </a:r>
            <a:r>
              <a:rPr lang="en-US" altLang="zh-TW" b="1" dirty="0" err="1"/>
              <a:t>alima</a:t>
            </a:r>
            <a:r>
              <a:rPr lang="en-US" altLang="zh-TW" b="1" dirty="0"/>
              <a:t> </a:t>
            </a:r>
            <a:r>
              <a:rPr lang="en-US" altLang="zh-TW" b="1" dirty="0" smtClean="0"/>
              <a:t>a </a:t>
            </a:r>
            <a:r>
              <a:rPr lang="en-US" altLang="zh-TW" b="1" dirty="0" err="1" smtClean="0"/>
              <a:t>zivo</a:t>
            </a:r>
            <a:r>
              <a:rPr lang="en-US" altLang="zh-TW" b="1" dirty="0" smtClean="0"/>
              <a:t> </a:t>
            </a:r>
            <a:r>
              <a:rPr lang="en-US" altLang="zh-TW" b="1" dirty="0" err="1"/>
              <a:t>asyo</a:t>
            </a:r>
            <a:r>
              <a:rPr lang="en-US" altLang="zh-TW" b="1" dirty="0"/>
              <a:t> am </a:t>
            </a:r>
            <a:r>
              <a:rPr lang="en-US" altLang="zh-TW" b="1" dirty="0" err="1"/>
              <a:t>nimeyparo</a:t>
            </a:r>
            <a:r>
              <a:rPr lang="en-US" altLang="zh-TW" b="1" dirty="0"/>
              <a:t> so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alima</a:t>
            </a:r>
            <a:r>
              <a:rPr lang="en-US" altLang="zh-TW" b="1" dirty="0" smtClean="0"/>
              <a:t> a </a:t>
            </a:r>
            <a:r>
              <a:rPr lang="en-US" altLang="zh-TW" b="1" dirty="0" err="1" smtClean="0"/>
              <a:t>zivo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  <a:r>
              <a:rPr lang="zh-CN" altLang="zh-TW" dirty="0"/>
              <a:t>你交給我五千銀子。請看，我又賺了五千。 </a:t>
            </a:r>
            <a:r>
              <a:rPr lang="en-US" altLang="zh-TW" i="1" dirty="0" smtClean="0"/>
              <a:t>[You </a:t>
            </a:r>
            <a:r>
              <a:rPr lang="en-US" altLang="zh-TW" i="1" dirty="0"/>
              <a:t>entrusted me with five talents. See, I have gained five </a:t>
            </a:r>
            <a:r>
              <a:rPr lang="en-US" altLang="zh-TW" i="1" dirty="0" smtClean="0"/>
              <a:t>more.]</a:t>
            </a:r>
            <a:endParaRPr lang="zh-TW" altLang="zh-TW" dirty="0"/>
          </a:p>
          <a:p>
            <a:pPr hangingPunct="0"/>
            <a:r>
              <a:rPr lang="en-US" altLang="zh-TW" b="1" dirty="0" err="1"/>
              <a:t>y</a:t>
            </a:r>
            <a:r>
              <a:rPr lang="en-US" altLang="zh-TW" b="1" dirty="0" err="1" smtClean="0"/>
              <a:t>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sikalima</a:t>
            </a:r>
            <a:r>
              <a:rPr lang="en-US" altLang="zh-TW" dirty="0" smtClean="0"/>
              <a:t> </a:t>
            </a:r>
            <a:r>
              <a:rPr lang="en-US" altLang="zh-TW" dirty="0"/>
              <a:t>	</a:t>
            </a:r>
            <a:r>
              <a:rPr lang="zh-CN" altLang="zh-TW" dirty="0"/>
              <a:t>五十</a:t>
            </a:r>
            <a:r>
              <a:rPr lang="en-US" altLang="zh-TW" dirty="0"/>
              <a:t>. </a:t>
            </a:r>
            <a:r>
              <a:rPr lang="en-US" altLang="zh-TW" b="1" dirty="0"/>
              <a:t>ala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ka</a:t>
            </a:r>
            <a:r>
              <a:rPr lang="en-US" altLang="zh-TW" b="1" dirty="0" smtClean="0"/>
              <a:t> </a:t>
            </a:r>
            <a:r>
              <a:rPr lang="en-US" altLang="zh-TW" b="1" dirty="0"/>
              <a:t>pa </a:t>
            </a:r>
            <a:r>
              <a:rPr lang="en-US" altLang="zh-TW" b="1" dirty="0" err="1"/>
              <a:t>jyanet</a:t>
            </a:r>
            <a:r>
              <a:rPr lang="en-US" altLang="zh-TW" b="1" dirty="0"/>
              <a:t> a </a:t>
            </a:r>
            <a:r>
              <a:rPr lang="en-US" altLang="zh-TW" b="1" dirty="0" err="1" smtClean="0"/>
              <a:t>ya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sikalima</a:t>
            </a:r>
            <a:r>
              <a:rPr lang="en-US" altLang="zh-TW" b="1" dirty="0" smtClean="0"/>
              <a:t> </a:t>
            </a:r>
            <a:r>
              <a:rPr lang="en-US" altLang="zh-TW" b="1" dirty="0"/>
              <a:t>(50) so </a:t>
            </a:r>
            <a:r>
              <a:rPr lang="en-US" altLang="zh-TW" b="1" dirty="0" err="1"/>
              <a:t>kakawakawan</a:t>
            </a:r>
            <a:r>
              <a:rPr lang="en-US" altLang="zh-TW" b="1" dirty="0"/>
              <a:t> </a:t>
            </a:r>
            <a:r>
              <a:rPr lang="en-US" altLang="zh-TW" b="1" dirty="0" err="1"/>
              <a:t>eya</a:t>
            </a:r>
            <a:r>
              <a:rPr lang="en-US" altLang="zh-TW" b="1" dirty="0"/>
              <a:t> an. </a:t>
            </a:r>
            <a:r>
              <a:rPr lang="en-US" altLang="zh-TW" b="1" dirty="0" err="1"/>
              <a:t>manngwa</a:t>
            </a:r>
            <a:r>
              <a:rPr lang="en-US" altLang="zh-TW" b="1" dirty="0"/>
              <a:t>, </a:t>
            </a:r>
            <a:r>
              <a:rPr lang="en-US" altLang="zh-TW" b="1" dirty="0" err="1"/>
              <a:t>manoyong</a:t>
            </a:r>
            <a:r>
              <a:rPr lang="en-US" altLang="zh-TW" b="1" dirty="0"/>
              <a:t> </a:t>
            </a:r>
            <a:r>
              <a:rPr lang="en-US" altLang="zh-TW" b="1" dirty="0" err="1"/>
              <a:t>kanimakacita</a:t>
            </a:r>
            <a:r>
              <a:rPr lang="en-US" altLang="zh-TW" b="1" dirty="0"/>
              <a:t> </a:t>
            </a:r>
            <a:r>
              <a:rPr lang="en-US" altLang="zh-TW" b="1" dirty="0" err="1"/>
              <a:t>mo</a:t>
            </a:r>
            <a:r>
              <a:rPr lang="en-US" altLang="zh-TW" b="1" dirty="0"/>
              <a:t> rana </a:t>
            </a:r>
            <a:r>
              <a:rPr lang="en-US" altLang="zh-TW" b="1" dirty="0" err="1"/>
              <a:t>si</a:t>
            </a:r>
            <a:r>
              <a:rPr lang="en-US" altLang="zh-TW" b="1" dirty="0"/>
              <a:t> </a:t>
            </a:r>
            <a:r>
              <a:rPr lang="en-US" altLang="zh-TW" b="1" dirty="0" err="1"/>
              <a:t>Apolahan</a:t>
            </a:r>
            <a:r>
              <a:rPr lang="en-US" altLang="zh-TW" b="1" dirty="0"/>
              <a:t> an?</a:t>
            </a:r>
            <a:r>
              <a:rPr lang="en-US" altLang="zh-TW" dirty="0"/>
              <a:t> </a:t>
            </a:r>
            <a:r>
              <a:rPr lang="zh-CN" altLang="zh-TW" dirty="0"/>
              <a:t>你還沒有五十歲，豈見過亞伯拉罕呢？ </a:t>
            </a:r>
            <a:r>
              <a:rPr lang="en-US" altLang="zh-TW" i="1" dirty="0" smtClean="0"/>
              <a:t>[</a:t>
            </a:r>
            <a:r>
              <a:rPr lang="en-US" altLang="zh-TW" i="1" dirty="0"/>
              <a:t>"You are not yet fifty years old," the Jews said to him, "and you have seen Abraham</a:t>
            </a:r>
            <a:r>
              <a:rPr lang="en-US" altLang="zh-TW" i="1" dirty="0" smtClean="0"/>
              <a:t>!"]</a:t>
            </a:r>
            <a:endParaRPr lang="zh-TW" altLang="zh-TW" i="1" dirty="0"/>
          </a:p>
          <a:p>
            <a:pPr hangingPunct="0"/>
            <a:endParaRPr lang="en-US" altLang="zh-TW" dirty="0" smtClean="0"/>
          </a:p>
          <a:p>
            <a:pPr hangingPunct="0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305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Translation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hundred</a:t>
            </a:r>
          </a:p>
          <a:p>
            <a:r>
              <a:rPr lang="en-US" altLang="zh-TW" dirty="0" smtClean="0"/>
              <a:t>thousand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en thousand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 hundred thousand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76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r</a:t>
            </a:r>
            <a:r>
              <a:rPr lang="en-US" altLang="zh-TW" dirty="0" err="1" smtClean="0"/>
              <a:t>anaw</a:t>
            </a:r>
            <a:r>
              <a:rPr lang="en-US" altLang="zh-TW" dirty="0" smtClean="0"/>
              <a:t> </a:t>
            </a:r>
            <a:r>
              <a:rPr lang="zh-TW" altLang="en-US" dirty="0" smtClean="0"/>
              <a:t>百</a:t>
            </a:r>
            <a:endParaRPr lang="en-US" altLang="zh-TW" dirty="0" smtClean="0"/>
          </a:p>
          <a:p>
            <a:r>
              <a:rPr lang="en-US" altLang="zh-TW" dirty="0" err="1"/>
              <a:t>z</a:t>
            </a:r>
            <a:r>
              <a:rPr lang="en-US" altLang="zh-TW" dirty="0" err="1" smtClean="0"/>
              <a:t>ivo</a:t>
            </a:r>
            <a:r>
              <a:rPr lang="zh-TW" altLang="en-US" dirty="0" smtClean="0"/>
              <a:t> 千</a:t>
            </a:r>
            <a:endParaRPr lang="en-US" altLang="zh-TW" dirty="0" smtClean="0"/>
          </a:p>
          <a:p>
            <a:r>
              <a:rPr lang="en-US" altLang="zh-TW" dirty="0" err="1"/>
              <a:t>l</a:t>
            </a:r>
            <a:r>
              <a:rPr lang="en-US" altLang="zh-TW" dirty="0" err="1" smtClean="0"/>
              <a:t>aksa</a:t>
            </a:r>
            <a:r>
              <a:rPr lang="zh-TW" altLang="en-US" dirty="0" smtClean="0"/>
              <a:t> 萬</a:t>
            </a:r>
            <a:endParaRPr lang="en-US" altLang="zh-TW" dirty="0" smtClean="0"/>
          </a:p>
          <a:p>
            <a:r>
              <a:rPr lang="en-US" altLang="zh-TW" dirty="0" err="1"/>
              <a:t>l</a:t>
            </a:r>
            <a:r>
              <a:rPr lang="en-US" altLang="zh-TW" dirty="0" err="1" smtClean="0"/>
              <a:t>atos</a:t>
            </a:r>
            <a:r>
              <a:rPr lang="zh-TW" altLang="en-US" dirty="0" smtClean="0"/>
              <a:t> 十萬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72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Indonesian active and passive verbs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2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Indonesian active vs. passive </a:t>
            </a:r>
            <a:r>
              <a:rPr lang="en-US" altLang="zh-TW" dirty="0" smtClean="0"/>
              <a:t>voice</a:t>
            </a:r>
            <a:endParaRPr lang="en-US" altLang="zh-TW" dirty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 </a:t>
            </a:r>
            <a:r>
              <a:rPr lang="en-US" altLang="zh-TW" dirty="0" err="1" smtClean="0"/>
              <a:t>Anak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saya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me-</a:t>
            </a:r>
            <a:r>
              <a:rPr lang="en-US" altLang="zh-TW" b="1" dirty="0" err="1" smtClean="0"/>
              <a:t>lihat</a:t>
            </a:r>
            <a:r>
              <a:rPr lang="en-US" altLang="zh-TW" dirty="0" smtClean="0"/>
              <a:t> orang </a:t>
            </a:r>
            <a:r>
              <a:rPr lang="en-US" altLang="zh-TW" dirty="0" err="1" smtClean="0"/>
              <a:t>itu</a:t>
            </a:r>
            <a:r>
              <a:rPr lang="en-US" altLang="zh-TW" dirty="0" smtClean="0"/>
              <a:t>. My child saw that person.</a:t>
            </a:r>
          </a:p>
          <a:p>
            <a:r>
              <a:rPr lang="en-US" altLang="zh-TW" dirty="0" smtClean="0"/>
              <a:t>(2) Orang </a:t>
            </a:r>
            <a:r>
              <a:rPr lang="en-US" altLang="zh-TW" dirty="0" err="1" smtClean="0"/>
              <a:t>itu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di-</a:t>
            </a:r>
            <a:r>
              <a:rPr lang="en-US" altLang="zh-TW" b="1" dirty="0" err="1" smtClean="0"/>
              <a:t>lihat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oleh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anak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saya</a:t>
            </a:r>
            <a:r>
              <a:rPr lang="en-US" altLang="zh-TW" dirty="0" smtClean="0"/>
              <a:t>. That person was seen by my child.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28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959148" cy="1219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Linguistic features of Western Austronesian Languages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Agglutinative language</a:t>
            </a:r>
          </a:p>
          <a:p>
            <a:pPr lvl="1"/>
            <a:r>
              <a:rPr lang="en-US" altLang="zh-TW" dirty="0" err="1" smtClean="0"/>
              <a:t>Root+Affixation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Reduplication</a:t>
            </a:r>
          </a:p>
          <a:p>
            <a:r>
              <a:rPr lang="en-US" altLang="zh-TW" dirty="0" smtClean="0"/>
              <a:t>2. Focus system</a:t>
            </a:r>
          </a:p>
          <a:p>
            <a:r>
              <a:rPr lang="en-US" altLang="zh-TW" dirty="0" smtClean="0"/>
              <a:t>3. Nasal assimilation</a:t>
            </a:r>
          </a:p>
          <a:p>
            <a:r>
              <a:rPr lang="en-US" altLang="zh-TW" dirty="0" smtClean="0"/>
              <a:t>4. Predicate initial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32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767124" cy="1219200"/>
          </a:xfrm>
        </p:spPr>
        <p:txBody>
          <a:bodyPr/>
          <a:lstStyle/>
          <a:p>
            <a:r>
              <a:rPr lang="en-US" altLang="zh-TW" dirty="0" smtClean="0"/>
              <a:t>Separate the root from the prefix in Indonesian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membaca</a:t>
            </a:r>
            <a:r>
              <a:rPr lang="en-US" altLang="zh-TW" dirty="0" smtClean="0"/>
              <a:t> ‘read’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enjual</a:t>
            </a:r>
            <a:r>
              <a:rPr lang="en-US" altLang="zh-TW" dirty="0" smtClean="0"/>
              <a:t> ‘sell’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elihat</a:t>
            </a:r>
            <a:r>
              <a:rPr lang="en-US" altLang="zh-TW" dirty="0" smtClean="0"/>
              <a:t> ‘see’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enyewa</a:t>
            </a:r>
            <a:r>
              <a:rPr lang="en-US" altLang="zh-TW" dirty="0" smtClean="0"/>
              <a:t> ‘rent’</a:t>
            </a:r>
          </a:p>
          <a:p>
            <a:r>
              <a:rPr lang="en-US" altLang="zh-TW" dirty="0" err="1" smtClean="0"/>
              <a:t>menghafal</a:t>
            </a:r>
            <a:r>
              <a:rPr lang="en-US" altLang="zh-TW" dirty="0" smtClean="0"/>
              <a:t> ‘memorize’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engambil</a:t>
            </a:r>
            <a:r>
              <a:rPr lang="en-US" altLang="zh-TW" dirty="0" smtClean="0"/>
              <a:t> ‘take’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emukul</a:t>
            </a:r>
            <a:r>
              <a:rPr lang="en-US" altLang="zh-TW" dirty="0" smtClean="0"/>
              <a:t> ‘hit’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engenal</a:t>
            </a:r>
            <a:r>
              <a:rPr lang="en-US" altLang="zh-TW" dirty="0" smtClean="0"/>
              <a:t> ‘know’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mendengar</a:t>
            </a:r>
            <a:r>
              <a:rPr lang="en-US" altLang="zh-TW" dirty="0" smtClean="0"/>
              <a:t> ‘hear’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encari</a:t>
            </a:r>
            <a:r>
              <a:rPr lang="en-US" altLang="zh-TW" dirty="0" smtClean="0"/>
              <a:t> ‘look for’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emasak</a:t>
            </a:r>
            <a:r>
              <a:rPr lang="en-US" altLang="zh-TW" dirty="0" smtClean="0"/>
              <a:t> ‘cook’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endapat</a:t>
            </a:r>
            <a:r>
              <a:rPr lang="en-US" altLang="zh-TW" dirty="0" smtClean="0"/>
              <a:t> ‘get’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emberi</a:t>
            </a:r>
            <a:r>
              <a:rPr lang="en-US" altLang="zh-TW" dirty="0" smtClean="0"/>
              <a:t> ‘give’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engajar</a:t>
            </a:r>
            <a:r>
              <a:rPr lang="en-US" altLang="zh-TW" dirty="0" smtClean="0"/>
              <a:t> ‘teach’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enunggu</a:t>
            </a:r>
            <a:r>
              <a:rPr lang="en-US" altLang="zh-TW" dirty="0" smtClean="0"/>
              <a:t> ‘wait’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engganggu</a:t>
            </a:r>
            <a:r>
              <a:rPr lang="en-US" altLang="zh-TW" dirty="0" smtClean="0"/>
              <a:t> ‘bother’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4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Nasal assimilation and substitution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meN-baca</a:t>
            </a:r>
            <a:r>
              <a:rPr lang="en-US" altLang="zh-TW" dirty="0" smtClean="0"/>
              <a:t> ‘read’</a:t>
            </a:r>
          </a:p>
          <a:p>
            <a:r>
              <a:rPr lang="en-US" altLang="zh-TW" dirty="0" err="1" smtClean="0"/>
              <a:t>meN-jual</a:t>
            </a:r>
            <a:r>
              <a:rPr lang="en-US" altLang="zh-TW" dirty="0" smtClean="0"/>
              <a:t> ‘sell’</a:t>
            </a:r>
          </a:p>
          <a:p>
            <a:r>
              <a:rPr lang="en-US" altLang="zh-TW" dirty="0" err="1" smtClean="0"/>
              <a:t>meN-lihat</a:t>
            </a:r>
            <a:r>
              <a:rPr lang="en-US" altLang="zh-TW" dirty="0" smtClean="0"/>
              <a:t> ‘see’</a:t>
            </a:r>
          </a:p>
          <a:p>
            <a:r>
              <a:rPr lang="en-US" altLang="zh-TW" dirty="0" err="1" smtClean="0"/>
              <a:t>meN-sewa</a:t>
            </a:r>
            <a:r>
              <a:rPr lang="en-US" altLang="zh-TW" dirty="0" smtClean="0"/>
              <a:t> ‘rent’</a:t>
            </a:r>
          </a:p>
          <a:p>
            <a:r>
              <a:rPr lang="en-US" altLang="zh-TW" dirty="0" err="1" smtClean="0"/>
              <a:t>meN-hafal</a:t>
            </a:r>
            <a:r>
              <a:rPr lang="en-US" altLang="zh-TW" dirty="0" smtClean="0"/>
              <a:t> ‘memorize’</a:t>
            </a:r>
          </a:p>
          <a:p>
            <a:r>
              <a:rPr lang="en-US" altLang="zh-TW" dirty="0" err="1" smtClean="0"/>
              <a:t>meN-ambil</a:t>
            </a:r>
            <a:r>
              <a:rPr lang="en-US" altLang="zh-TW" dirty="0" smtClean="0"/>
              <a:t> ‘take’</a:t>
            </a:r>
          </a:p>
          <a:p>
            <a:r>
              <a:rPr lang="en-US" altLang="zh-TW" dirty="0" err="1" smtClean="0"/>
              <a:t>meN-pukul</a:t>
            </a:r>
            <a:r>
              <a:rPr lang="en-US" altLang="zh-TW" dirty="0" smtClean="0"/>
              <a:t> ‘hit’</a:t>
            </a:r>
          </a:p>
          <a:p>
            <a:r>
              <a:rPr lang="en-US" altLang="zh-TW" dirty="0" err="1" smtClean="0"/>
              <a:t>meN-kenal</a:t>
            </a:r>
            <a:r>
              <a:rPr lang="en-US" altLang="zh-TW" dirty="0" smtClean="0"/>
              <a:t> ‘know’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meN-dengar</a:t>
            </a:r>
            <a:r>
              <a:rPr lang="en-US" altLang="zh-TW" dirty="0" smtClean="0"/>
              <a:t> ‘hear’</a:t>
            </a:r>
          </a:p>
          <a:p>
            <a:r>
              <a:rPr lang="en-US" altLang="zh-TW" dirty="0" err="1" smtClean="0"/>
              <a:t>meN-cari</a:t>
            </a:r>
            <a:r>
              <a:rPr lang="en-US" altLang="zh-TW" dirty="0" smtClean="0"/>
              <a:t> ‘look for’</a:t>
            </a:r>
          </a:p>
          <a:p>
            <a:r>
              <a:rPr lang="en-US" altLang="zh-TW" dirty="0" err="1" smtClean="0"/>
              <a:t>meN-masak</a:t>
            </a:r>
            <a:r>
              <a:rPr lang="en-US" altLang="zh-TW" dirty="0" smtClean="0"/>
              <a:t> ‘cook’</a:t>
            </a:r>
          </a:p>
          <a:p>
            <a:r>
              <a:rPr lang="en-US" altLang="zh-TW" dirty="0" err="1" smtClean="0"/>
              <a:t>meN-dapat</a:t>
            </a:r>
            <a:r>
              <a:rPr lang="en-US" altLang="zh-TW" dirty="0" smtClean="0"/>
              <a:t> ‘get’</a:t>
            </a:r>
          </a:p>
          <a:p>
            <a:r>
              <a:rPr lang="en-US" altLang="zh-TW" dirty="0" err="1" smtClean="0"/>
              <a:t>meN-beri</a:t>
            </a:r>
            <a:r>
              <a:rPr lang="en-US" altLang="zh-TW" dirty="0" smtClean="0"/>
              <a:t> ‘give’</a:t>
            </a:r>
          </a:p>
          <a:p>
            <a:r>
              <a:rPr lang="en-US" altLang="zh-TW" dirty="0" err="1" smtClean="0"/>
              <a:t>meN</a:t>
            </a:r>
            <a:r>
              <a:rPr lang="en-US" altLang="zh-TW" dirty="0" smtClean="0"/>
              <a:t>-ajar ‘teach’</a:t>
            </a:r>
          </a:p>
          <a:p>
            <a:r>
              <a:rPr lang="en-US" altLang="zh-TW" dirty="0" err="1" smtClean="0"/>
              <a:t>meN-tunggu</a:t>
            </a:r>
            <a:r>
              <a:rPr lang="en-US" altLang="zh-TW" dirty="0" smtClean="0"/>
              <a:t> ‘wait’</a:t>
            </a:r>
          </a:p>
          <a:p>
            <a:r>
              <a:rPr lang="en-US" altLang="zh-TW" dirty="0" err="1" smtClean="0"/>
              <a:t>meN-ganggu</a:t>
            </a:r>
            <a:r>
              <a:rPr lang="en-US" altLang="zh-TW" dirty="0" smtClean="0"/>
              <a:t> ‘bother’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37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symbol </a:t>
            </a:r>
            <a:r>
              <a:rPr lang="en-US" altLang="zh-TW" i="1" dirty="0"/>
              <a:t>N- </a:t>
            </a:r>
            <a:r>
              <a:rPr lang="en-US" altLang="zh-TW" dirty="0"/>
              <a:t>of the prefix </a:t>
            </a:r>
            <a:r>
              <a:rPr lang="en-US" altLang="zh-TW" i="1" dirty="0" err="1"/>
              <a:t>meN</a:t>
            </a:r>
            <a:r>
              <a:rPr lang="en-US" altLang="zh-TW" i="1" dirty="0"/>
              <a:t>-</a:t>
            </a:r>
            <a:r>
              <a:rPr lang="en-US" altLang="zh-TW" dirty="0"/>
              <a:t> has various values depending on the initial letter of the root to which </a:t>
            </a:r>
            <a:r>
              <a:rPr lang="en-US" altLang="zh-TW" i="1" dirty="0" err="1"/>
              <a:t>meN</a:t>
            </a:r>
            <a:r>
              <a:rPr lang="en-US" altLang="zh-TW" i="1" dirty="0"/>
              <a:t>-</a:t>
            </a:r>
            <a:r>
              <a:rPr lang="en-US" altLang="zh-TW" dirty="0"/>
              <a:t> is added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279973"/>
              </p:ext>
            </p:extLst>
          </p:nvPr>
        </p:nvGraphicFramePr>
        <p:xfrm>
          <a:off x="1065213" y="1752600"/>
          <a:ext cx="10058400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Before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/>
                        <a:t>N-</a:t>
                      </a:r>
                      <a:r>
                        <a:rPr lang="en-US" altLang="zh-TW" baseline="0" dirty="0" smtClean="0"/>
                        <a:t> is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d, j, 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g, h,</a:t>
                      </a:r>
                      <a:r>
                        <a:rPr lang="en-US" altLang="zh-TW" baseline="0" dirty="0" smtClean="0"/>
                        <a:t> vowel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ng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r, l, y, w, m,</a:t>
                      </a:r>
                      <a:r>
                        <a:rPr lang="en-US" altLang="zh-TW" baseline="0" dirty="0" smtClean="0"/>
                        <a:t> n, 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dropped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ny</a:t>
                      </a:r>
                      <a:r>
                        <a:rPr lang="en-US" altLang="zh-TW" dirty="0" smtClean="0"/>
                        <a:t>*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m*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n*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ng*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*s, p,</a:t>
                      </a:r>
                      <a:r>
                        <a:rPr lang="en-US" altLang="zh-TW" baseline="0" dirty="0" smtClean="0"/>
                        <a:t> t, k of the root are dropped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Indonesian consonants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149610"/>
              </p:ext>
            </p:extLst>
          </p:nvPr>
        </p:nvGraphicFramePr>
        <p:xfrm>
          <a:off x="1065213" y="1752600"/>
          <a:ext cx="10058400" cy="43190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64213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Labial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Apico</a:t>
                      </a:r>
                      <a:r>
                        <a:rPr lang="en-US" altLang="zh-TW" dirty="0" smtClean="0"/>
                        <a:t>-dental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palatal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Dorsal-velar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glottal</a:t>
                      </a:r>
                      <a:endParaRPr lang="zh-TW" altLang="en-US" dirty="0"/>
                    </a:p>
                  </a:txBody>
                  <a:tcPr/>
                </a:tc>
              </a:tr>
              <a:tr h="11083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Voiceless stop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4213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Voiced stop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213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Spirant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(f)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sy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kh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</a:t>
                      </a:r>
                      <a:endParaRPr lang="zh-TW" altLang="en-US" dirty="0"/>
                    </a:p>
                  </a:txBody>
                  <a:tcPr/>
                </a:tc>
              </a:tr>
              <a:tr h="64213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Nasal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ny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213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Liquids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r,</a:t>
                      </a:r>
                      <a:r>
                        <a:rPr lang="en-US" altLang="zh-TW" baseline="0" dirty="0" smtClean="0"/>
                        <a:t>   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Exercise: </a:t>
            </a:r>
            <a:br>
              <a:rPr lang="en-US" altLang="zh-TW" dirty="0" smtClean="0"/>
            </a:br>
            <a:r>
              <a:rPr lang="en-US" altLang="zh-TW" dirty="0" smtClean="0"/>
              <a:t>Change the active verbs </a:t>
            </a:r>
            <a:r>
              <a:rPr lang="en-US" altLang="zh-TW" i="1" dirty="0" err="1" smtClean="0"/>
              <a:t>meN</a:t>
            </a:r>
            <a:r>
              <a:rPr lang="en-US" altLang="zh-TW" i="1" dirty="0" smtClean="0"/>
              <a:t>-</a:t>
            </a:r>
            <a:r>
              <a:rPr lang="en-US" altLang="zh-TW" dirty="0" smtClean="0"/>
              <a:t> to passive </a:t>
            </a:r>
            <a:r>
              <a:rPr lang="en-US" altLang="zh-TW" i="1" dirty="0" smtClean="0"/>
              <a:t>di-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membaca</a:t>
            </a:r>
            <a:r>
              <a:rPr lang="en-US" altLang="zh-TW" dirty="0" smtClean="0"/>
              <a:t> ‘read’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enjual</a:t>
            </a:r>
            <a:r>
              <a:rPr lang="en-US" altLang="zh-TW" dirty="0" smtClean="0"/>
              <a:t> ‘sell’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elihat</a:t>
            </a:r>
            <a:r>
              <a:rPr lang="en-US" altLang="zh-TW" dirty="0" smtClean="0"/>
              <a:t> ‘see’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enyewa</a:t>
            </a:r>
            <a:r>
              <a:rPr lang="en-US" altLang="zh-TW" dirty="0" smtClean="0"/>
              <a:t> ‘rent’</a:t>
            </a:r>
          </a:p>
          <a:p>
            <a:r>
              <a:rPr lang="en-US" altLang="zh-TW" dirty="0" err="1" smtClean="0"/>
              <a:t>menghafal</a:t>
            </a:r>
            <a:r>
              <a:rPr lang="en-US" altLang="zh-TW" dirty="0" smtClean="0"/>
              <a:t> ‘memorize’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engambil</a:t>
            </a:r>
            <a:r>
              <a:rPr lang="en-US" altLang="zh-TW" dirty="0" smtClean="0"/>
              <a:t> ‘take’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emukul</a:t>
            </a:r>
            <a:r>
              <a:rPr lang="en-US" altLang="zh-TW" dirty="0" smtClean="0"/>
              <a:t> ‘hit’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engenal</a:t>
            </a:r>
            <a:r>
              <a:rPr lang="en-US" altLang="zh-TW" dirty="0" smtClean="0"/>
              <a:t> ‘know’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mendengar</a:t>
            </a:r>
            <a:r>
              <a:rPr lang="en-US" altLang="zh-TW" dirty="0" smtClean="0"/>
              <a:t> ‘hear’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encari</a:t>
            </a:r>
            <a:r>
              <a:rPr lang="en-US" altLang="zh-TW" dirty="0" smtClean="0"/>
              <a:t> ‘look for’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emasak</a:t>
            </a:r>
            <a:r>
              <a:rPr lang="en-US" altLang="zh-TW" dirty="0" smtClean="0"/>
              <a:t> ‘cook’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endapat</a:t>
            </a:r>
            <a:r>
              <a:rPr lang="en-US" altLang="zh-TW" dirty="0" smtClean="0"/>
              <a:t> ‘get’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emberi</a:t>
            </a:r>
            <a:r>
              <a:rPr lang="en-US" altLang="zh-TW" dirty="0" smtClean="0"/>
              <a:t> ‘give’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engajar</a:t>
            </a:r>
            <a:r>
              <a:rPr lang="en-US" altLang="zh-TW" dirty="0" smtClean="0"/>
              <a:t> ‘teach’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enunggu</a:t>
            </a:r>
            <a:r>
              <a:rPr lang="en-US" altLang="zh-TW" dirty="0" smtClean="0"/>
              <a:t> ‘wait’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engganggu</a:t>
            </a:r>
            <a:r>
              <a:rPr lang="en-US" altLang="zh-TW" dirty="0" smtClean="0"/>
              <a:t> ‘bother’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3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Answers</a:t>
            </a: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di-</a:t>
            </a:r>
            <a:r>
              <a:rPr lang="en-US" altLang="zh-TW" dirty="0" err="1" smtClean="0"/>
              <a:t>baca</a:t>
            </a:r>
            <a:r>
              <a:rPr lang="en-US" altLang="zh-TW" dirty="0" smtClean="0"/>
              <a:t> ‘to be read’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jual</a:t>
            </a:r>
            <a:r>
              <a:rPr lang="en-US" altLang="zh-TW" dirty="0" smtClean="0"/>
              <a:t> ‘to be sold’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lihat</a:t>
            </a:r>
            <a:r>
              <a:rPr lang="en-US" altLang="zh-TW" dirty="0" smtClean="0"/>
              <a:t> ‘to be seen’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sewa</a:t>
            </a:r>
            <a:r>
              <a:rPr lang="en-US" altLang="zh-TW" dirty="0" smtClean="0"/>
              <a:t> ‘to be rented’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hafal</a:t>
            </a:r>
            <a:r>
              <a:rPr lang="en-US" altLang="zh-TW" dirty="0" smtClean="0"/>
              <a:t> ‘to be memorized’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ambil</a:t>
            </a:r>
            <a:r>
              <a:rPr lang="en-US" altLang="zh-TW" dirty="0" smtClean="0"/>
              <a:t> ‘to be taken’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pukul</a:t>
            </a:r>
            <a:r>
              <a:rPr lang="en-US" altLang="zh-TW" dirty="0" smtClean="0"/>
              <a:t> ‘to be hit’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kenal</a:t>
            </a:r>
            <a:r>
              <a:rPr lang="en-US" altLang="zh-TW" dirty="0" smtClean="0"/>
              <a:t> ‘to be known’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di-</a:t>
            </a:r>
            <a:r>
              <a:rPr lang="en-US" altLang="zh-TW" dirty="0" err="1" smtClean="0"/>
              <a:t>dengar</a:t>
            </a:r>
            <a:r>
              <a:rPr lang="en-US" altLang="zh-TW" dirty="0" smtClean="0"/>
              <a:t> ‘to be heard’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cari</a:t>
            </a:r>
            <a:r>
              <a:rPr lang="en-US" altLang="zh-TW" dirty="0" smtClean="0"/>
              <a:t> ‘to be looked for’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masak</a:t>
            </a:r>
            <a:r>
              <a:rPr lang="en-US" altLang="zh-TW" dirty="0" smtClean="0"/>
              <a:t> ‘to be cooked’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dapat</a:t>
            </a:r>
            <a:r>
              <a:rPr lang="en-US" altLang="zh-TW" dirty="0" smtClean="0"/>
              <a:t> ‘to be obtained’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beri</a:t>
            </a:r>
            <a:r>
              <a:rPr lang="en-US" altLang="zh-TW" dirty="0" smtClean="0"/>
              <a:t> ‘to be given’</a:t>
            </a:r>
          </a:p>
          <a:p>
            <a:r>
              <a:rPr lang="en-US" altLang="zh-TW" dirty="0" smtClean="0"/>
              <a:t>di-ajar ‘to be taught’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tunggu</a:t>
            </a:r>
            <a:r>
              <a:rPr lang="en-US" altLang="zh-TW" dirty="0" smtClean="0"/>
              <a:t> ‘to be waited’</a:t>
            </a:r>
          </a:p>
          <a:p>
            <a:r>
              <a:rPr lang="en-US" altLang="zh-TW" dirty="0" smtClean="0"/>
              <a:t>di-</a:t>
            </a:r>
            <a:r>
              <a:rPr lang="en-US" altLang="zh-TW" dirty="0" err="1" smtClean="0"/>
              <a:t>ganggu</a:t>
            </a:r>
            <a:r>
              <a:rPr lang="en-US" altLang="zh-TW" dirty="0" smtClean="0"/>
              <a:t> ‘to be bothered’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35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N=m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m</a:t>
            </a:r>
            <a:r>
              <a:rPr lang="en-US" altLang="zh-TW" dirty="0" err="1" smtClean="0"/>
              <a:t>baca</a:t>
            </a:r>
            <a:r>
              <a:rPr lang="en-US" altLang="zh-TW" dirty="0" smtClean="0"/>
              <a:t> ‘read’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m</a:t>
            </a:r>
            <a:r>
              <a:rPr lang="en-US" altLang="zh-TW" dirty="0" err="1" smtClean="0"/>
              <a:t>beri</a:t>
            </a:r>
            <a:r>
              <a:rPr lang="en-US" altLang="zh-TW" dirty="0" smtClean="0"/>
              <a:t> ‘give’</a:t>
            </a:r>
          </a:p>
        </p:txBody>
      </p:sp>
    </p:spTree>
    <p:extLst>
      <p:ext uri="{BB962C8B-B14F-4D97-AF65-F5344CB8AC3E}">
        <p14:creationId xmlns:p14="http://schemas.microsoft.com/office/powerpoint/2010/main" val="2099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N=n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n</a:t>
            </a:r>
            <a:r>
              <a:rPr lang="en-US" altLang="zh-TW" dirty="0" err="1" smtClean="0"/>
              <a:t>jual</a:t>
            </a:r>
            <a:r>
              <a:rPr lang="en-US" altLang="zh-TW" dirty="0" smtClean="0"/>
              <a:t> ‘sell’</a:t>
            </a:r>
          </a:p>
          <a:p>
            <a:r>
              <a:rPr lang="en-US" altLang="zh-TW" dirty="0" err="1"/>
              <a:t>me</a:t>
            </a:r>
            <a:r>
              <a:rPr lang="en-US" altLang="zh-TW" dirty="0" err="1">
                <a:solidFill>
                  <a:srgbClr val="FF0000"/>
                </a:solidFill>
              </a:rPr>
              <a:t>n</a:t>
            </a:r>
            <a:r>
              <a:rPr lang="en-US" altLang="zh-TW" dirty="0" err="1"/>
              <a:t>cari</a:t>
            </a:r>
            <a:r>
              <a:rPr lang="en-US" altLang="zh-TW" dirty="0"/>
              <a:t> ‘look for’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n</a:t>
            </a:r>
            <a:r>
              <a:rPr lang="en-US" altLang="zh-TW" dirty="0" err="1" smtClean="0"/>
              <a:t>dengar</a:t>
            </a:r>
            <a:r>
              <a:rPr lang="en-US" altLang="zh-TW" dirty="0" smtClean="0"/>
              <a:t> ‘hear’</a:t>
            </a:r>
          </a:p>
          <a:p>
            <a:r>
              <a:rPr lang="en-US" altLang="zh-TW" dirty="0" err="1"/>
              <a:t>me</a:t>
            </a:r>
            <a:r>
              <a:rPr lang="en-US" altLang="zh-TW" dirty="0" err="1">
                <a:solidFill>
                  <a:srgbClr val="FF0000"/>
                </a:solidFill>
              </a:rPr>
              <a:t>n</a:t>
            </a:r>
            <a:r>
              <a:rPr lang="en-US" altLang="zh-TW" dirty="0" err="1"/>
              <a:t>dapat</a:t>
            </a:r>
            <a:r>
              <a:rPr lang="en-US" altLang="zh-TW" dirty="0"/>
              <a:t> ‘get</a:t>
            </a:r>
            <a:r>
              <a:rPr lang="en-US" altLang="zh-TW" dirty="0" smtClean="0"/>
              <a:t>’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07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N=ng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ng</a:t>
            </a:r>
            <a:r>
              <a:rPr lang="en-US" altLang="zh-TW" dirty="0" err="1" smtClean="0"/>
              <a:t>ganggu</a:t>
            </a:r>
            <a:r>
              <a:rPr lang="en-US" altLang="zh-TW" dirty="0" smtClean="0"/>
              <a:t> </a:t>
            </a:r>
            <a:r>
              <a:rPr lang="en-US" altLang="zh-TW" dirty="0"/>
              <a:t>‘bother’</a:t>
            </a:r>
            <a:endParaRPr lang="zh-TW" altLang="en-US" dirty="0"/>
          </a:p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ng</a:t>
            </a:r>
            <a:r>
              <a:rPr lang="en-US" altLang="zh-TW" dirty="0" err="1" smtClean="0"/>
              <a:t>hafal</a:t>
            </a:r>
            <a:r>
              <a:rPr lang="en-US" altLang="zh-TW" dirty="0" smtClean="0"/>
              <a:t> ‘memorize’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</a:t>
            </a:r>
            <a:r>
              <a:rPr lang="en-US" altLang="zh-TW" dirty="0" err="1" smtClean="0">
                <a:solidFill>
                  <a:srgbClr val="FF0000"/>
                </a:solidFill>
              </a:rPr>
              <a:t>ng</a:t>
            </a:r>
            <a:r>
              <a:rPr lang="en-US" altLang="zh-TW" dirty="0" err="1" smtClean="0"/>
              <a:t>ajar</a:t>
            </a:r>
            <a:r>
              <a:rPr lang="en-US" altLang="zh-TW" dirty="0" smtClean="0"/>
              <a:t> ‘teach’</a:t>
            </a:r>
          </a:p>
          <a:p>
            <a:r>
              <a:rPr lang="en-US" altLang="zh-TW" dirty="0" err="1"/>
              <a:t>me</a:t>
            </a:r>
            <a:r>
              <a:rPr lang="en-US" altLang="zh-TW" dirty="0" err="1">
                <a:solidFill>
                  <a:srgbClr val="FF0000"/>
                </a:solidFill>
              </a:rPr>
              <a:t>ng</a:t>
            </a:r>
            <a:r>
              <a:rPr lang="en-US" altLang="zh-TW" dirty="0" err="1"/>
              <a:t>ambil</a:t>
            </a:r>
            <a:r>
              <a:rPr lang="en-US" altLang="zh-TW" dirty="0"/>
              <a:t> ‘take</a:t>
            </a:r>
            <a:r>
              <a:rPr lang="en-US" altLang="zh-TW" dirty="0" smtClean="0"/>
              <a:t>’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47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N=m, p is dropped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memukul</a:t>
            </a:r>
            <a:r>
              <a:rPr lang="en-US" altLang="zh-TW" dirty="0" smtClean="0"/>
              <a:t> ‘hit’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pukul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0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/>
              <a:t>palayo</a:t>
            </a:r>
            <a:r>
              <a:rPr lang="en-US" altLang="zh-TW" dirty="0"/>
              <a:t>   [</a:t>
            </a:r>
            <a:r>
              <a:rPr lang="en-US" altLang="zh-TW" dirty="0" err="1"/>
              <a:t>palayo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</a:t>
            </a:r>
            <a:r>
              <a:rPr lang="en-US" altLang="zh-TW" dirty="0"/>
              <a:t>. </a:t>
            </a:r>
            <a:r>
              <a:rPr lang="en-US" altLang="zh-TW" dirty="0" err="1"/>
              <a:t>palayo</a:t>
            </a:r>
            <a:r>
              <a:rPr lang="en-US" altLang="zh-TW" dirty="0"/>
              <a:t> rana! </a:t>
            </a:r>
            <a:r>
              <a:rPr lang="zh-TW" altLang="en-US" dirty="0"/>
              <a:t>你快跑</a:t>
            </a:r>
            <a:r>
              <a:rPr lang="en-US" altLang="zh-TW" dirty="0"/>
              <a:t>!</a:t>
            </a:r>
          </a:p>
          <a:p>
            <a:r>
              <a:rPr lang="en-US" altLang="zh-TW" dirty="0" err="1"/>
              <a:t>ipalayo</a:t>
            </a:r>
            <a:r>
              <a:rPr lang="en-US" altLang="zh-TW" dirty="0"/>
              <a:t>   [</a:t>
            </a:r>
            <a:r>
              <a:rPr lang="en-US" altLang="zh-TW" dirty="0" err="1"/>
              <a:t>ipalayo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帶跑</a:t>
            </a:r>
            <a:r>
              <a:rPr lang="en-US" altLang="zh-TW" dirty="0"/>
              <a:t>. </a:t>
            </a:r>
            <a:r>
              <a:rPr lang="en-US" altLang="zh-TW" dirty="0" err="1"/>
              <a:t>itoro</a:t>
            </a:r>
            <a:r>
              <a:rPr lang="en-US" altLang="zh-TW" dirty="0"/>
              <a:t> </a:t>
            </a:r>
            <a:r>
              <a:rPr lang="en-US" altLang="zh-TW" dirty="0" err="1"/>
              <a:t>ko</a:t>
            </a:r>
            <a:r>
              <a:rPr lang="en-US" altLang="zh-TW" dirty="0"/>
              <a:t> </a:t>
            </a:r>
            <a:r>
              <a:rPr lang="en-US" altLang="zh-TW" dirty="0" err="1"/>
              <a:t>jimo</a:t>
            </a:r>
            <a:r>
              <a:rPr lang="en-US" altLang="zh-TW" dirty="0"/>
              <a:t> a </a:t>
            </a:r>
            <a:r>
              <a:rPr lang="en-US" altLang="zh-TW" dirty="0" err="1"/>
              <a:t>ipalayo</a:t>
            </a:r>
            <a:r>
              <a:rPr lang="en-US" altLang="zh-TW" dirty="0"/>
              <a:t> mo. </a:t>
            </a:r>
            <a:r>
              <a:rPr lang="zh-TW" altLang="en-US" dirty="0"/>
              <a:t>我拿給你，你帶著它跑。 </a:t>
            </a:r>
          </a:p>
          <a:p>
            <a:r>
              <a:rPr lang="en-US" altLang="zh-TW" dirty="0" err="1"/>
              <a:t>kapalayo</a:t>
            </a:r>
            <a:r>
              <a:rPr lang="en-US" altLang="zh-TW" dirty="0"/>
              <a:t>   [</a:t>
            </a:r>
            <a:r>
              <a:rPr lang="en-US" altLang="zh-TW" dirty="0" err="1"/>
              <a:t>kapalayo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拼命跑</a:t>
            </a:r>
            <a:r>
              <a:rPr lang="en-US" altLang="zh-TW" dirty="0"/>
              <a:t>. </a:t>
            </a:r>
            <a:r>
              <a:rPr lang="en-US" altLang="zh-TW" dirty="0" err="1"/>
              <a:t>ori</a:t>
            </a:r>
            <a:r>
              <a:rPr lang="en-US" altLang="zh-TW" dirty="0"/>
              <a:t> o </a:t>
            </a:r>
            <a:r>
              <a:rPr lang="en-US" altLang="zh-TW" dirty="0" err="1"/>
              <a:t>kapalayo</a:t>
            </a:r>
            <a:r>
              <a:rPr lang="en-US" altLang="zh-TW" dirty="0"/>
              <a:t> da a </a:t>
            </a:r>
            <a:r>
              <a:rPr lang="en-US" altLang="zh-TW" dirty="0" err="1"/>
              <a:t>mionot</a:t>
            </a:r>
            <a:r>
              <a:rPr lang="en-US" altLang="zh-TW" dirty="0"/>
              <a:t> </a:t>
            </a:r>
            <a:r>
              <a:rPr lang="en-US" altLang="zh-TW" dirty="0" err="1"/>
              <a:t>sira</a:t>
            </a:r>
            <a:r>
              <a:rPr lang="en-US" altLang="zh-TW" dirty="0"/>
              <a:t>. </a:t>
            </a:r>
            <a:r>
              <a:rPr lang="zh-TW" altLang="en-US" dirty="0"/>
              <a:t>他們一前一後拼命地跑著。 </a:t>
            </a:r>
          </a:p>
          <a:p>
            <a:r>
              <a:rPr lang="en-US" altLang="zh-TW" dirty="0" err="1"/>
              <a:t>malalalayo</a:t>
            </a:r>
            <a:r>
              <a:rPr lang="en-US" altLang="zh-TW" dirty="0"/>
              <a:t>   [</a:t>
            </a:r>
            <a:r>
              <a:rPr lang="en-US" altLang="zh-TW" dirty="0" err="1"/>
              <a:t>malalalayo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奔回，用跑的</a:t>
            </a:r>
            <a:r>
              <a:rPr lang="en-US" altLang="zh-TW" dirty="0"/>
              <a:t>. </a:t>
            </a:r>
            <a:r>
              <a:rPr lang="en-US" altLang="zh-TW" dirty="0" err="1"/>
              <a:t>malalalayo</a:t>
            </a:r>
            <a:r>
              <a:rPr lang="en-US" altLang="zh-TW" dirty="0"/>
              <a:t> rana </a:t>
            </a:r>
            <a:r>
              <a:rPr lang="en-US" altLang="zh-TW" dirty="0" err="1"/>
              <a:t>ori</a:t>
            </a:r>
            <a:r>
              <a:rPr lang="en-US" altLang="zh-TW" dirty="0"/>
              <a:t> a </a:t>
            </a:r>
            <a:r>
              <a:rPr lang="en-US" altLang="zh-TW" dirty="0" err="1"/>
              <a:t>moli</a:t>
            </a:r>
            <a:r>
              <a:rPr lang="en-US" altLang="zh-TW" dirty="0"/>
              <a:t> a. </a:t>
            </a:r>
            <a:r>
              <a:rPr lang="zh-TW" altLang="en-US" dirty="0"/>
              <a:t>他就奔回村莊去了。 </a:t>
            </a:r>
          </a:p>
          <a:p>
            <a:r>
              <a:rPr lang="en-US" altLang="zh-TW" dirty="0" err="1"/>
              <a:t>malalayo</a:t>
            </a:r>
            <a:r>
              <a:rPr lang="en-US" altLang="zh-TW" dirty="0"/>
              <a:t>   [</a:t>
            </a:r>
            <a:r>
              <a:rPr lang="en-US" altLang="zh-TW" dirty="0" err="1"/>
              <a:t>malalayo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跑，逃跑</a:t>
            </a:r>
            <a:r>
              <a:rPr lang="en-US" altLang="zh-TW" dirty="0"/>
              <a:t>. </a:t>
            </a:r>
            <a:r>
              <a:rPr lang="en-US" altLang="zh-TW" dirty="0" err="1"/>
              <a:t>ya</a:t>
            </a:r>
            <a:r>
              <a:rPr lang="en-US" altLang="zh-TW" dirty="0"/>
              <a:t> </a:t>
            </a:r>
            <a:r>
              <a:rPr lang="en-US" altLang="zh-TW" dirty="0" err="1"/>
              <a:t>malalayo</a:t>
            </a:r>
            <a:r>
              <a:rPr lang="en-US" altLang="zh-TW" dirty="0"/>
              <a:t> </a:t>
            </a:r>
            <a:r>
              <a:rPr lang="en-US" altLang="zh-TW" dirty="0" err="1"/>
              <a:t>si</a:t>
            </a:r>
            <a:r>
              <a:rPr lang="en-US" altLang="zh-TW" dirty="0"/>
              <a:t> kaka. </a:t>
            </a:r>
            <a:r>
              <a:rPr lang="zh-TW" altLang="en-US" dirty="0"/>
              <a:t>哥哥在跑步。  </a:t>
            </a:r>
            <a:r>
              <a:rPr lang="en-US" altLang="zh-TW" dirty="0"/>
              <a:t>key, ta </a:t>
            </a:r>
            <a:r>
              <a:rPr lang="en-US" altLang="zh-TW" dirty="0" err="1"/>
              <a:t>ya</a:t>
            </a:r>
            <a:r>
              <a:rPr lang="en-US" altLang="zh-TW" dirty="0"/>
              <a:t> </a:t>
            </a:r>
            <a:r>
              <a:rPr lang="en-US" altLang="zh-TW" dirty="0" err="1"/>
              <a:t>malalayo</a:t>
            </a:r>
            <a:r>
              <a:rPr lang="en-US" altLang="zh-TW" dirty="0"/>
              <a:t> rana! </a:t>
            </a:r>
            <a:r>
              <a:rPr lang="zh-TW" altLang="en-US" dirty="0"/>
              <a:t>快點，他要跑了</a:t>
            </a:r>
            <a:r>
              <a:rPr lang="en-US" altLang="zh-TW" dirty="0"/>
              <a:t>!</a:t>
            </a:r>
          </a:p>
          <a:p>
            <a:r>
              <a:rPr lang="en-US" altLang="zh-TW" dirty="0" err="1"/>
              <a:t>malayo</a:t>
            </a:r>
            <a:r>
              <a:rPr lang="en-US" altLang="zh-TW" dirty="0"/>
              <a:t>   [</a:t>
            </a:r>
            <a:r>
              <a:rPr lang="en-US" altLang="zh-TW" dirty="0" err="1"/>
              <a:t>malayo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</a:t>
            </a:r>
            <a:r>
              <a:rPr lang="en-US" altLang="zh-TW" dirty="0"/>
              <a:t>. </a:t>
            </a:r>
            <a:r>
              <a:rPr lang="en-US" altLang="zh-TW" dirty="0" err="1"/>
              <a:t>macita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o </a:t>
            </a:r>
            <a:r>
              <a:rPr lang="en-US" altLang="zh-TW" dirty="0" err="1"/>
              <a:t>ino</a:t>
            </a:r>
            <a:r>
              <a:rPr lang="en-US" altLang="zh-TW" dirty="0"/>
              <a:t> am, to rana </a:t>
            </a:r>
            <a:r>
              <a:rPr lang="en-US" altLang="zh-TW" dirty="0" err="1"/>
              <a:t>malayo</a:t>
            </a:r>
            <a:r>
              <a:rPr lang="en-US" altLang="zh-TW" dirty="0"/>
              <a:t> a. </a:t>
            </a:r>
            <a:r>
              <a:rPr lang="zh-TW" altLang="en-US" dirty="0"/>
              <a:t>他一看到狗就跑了。 </a:t>
            </a:r>
          </a:p>
          <a:p>
            <a:r>
              <a:rPr lang="en-US" altLang="zh-TW" dirty="0" err="1"/>
              <a:t>malayoan</a:t>
            </a:r>
            <a:r>
              <a:rPr lang="en-US" altLang="zh-TW" dirty="0"/>
              <a:t> (</a:t>
            </a:r>
            <a:r>
              <a:rPr lang="en-US" altLang="zh-TW" dirty="0" err="1"/>
              <a:t>kato</a:t>
            </a:r>
            <a:r>
              <a:rPr lang="en-US" altLang="zh-TW" dirty="0"/>
              <a:t>)   [</a:t>
            </a:r>
            <a:r>
              <a:rPr lang="en-US" altLang="zh-TW" dirty="0" err="1"/>
              <a:t>malayóan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</a:t>
            </a:r>
            <a:r>
              <a:rPr lang="en-US" altLang="zh-TW" dirty="0"/>
              <a:t>(</a:t>
            </a:r>
            <a:r>
              <a:rPr lang="zh-TW" altLang="en-US" dirty="0"/>
              <a:t>因此就一直</a:t>
            </a:r>
            <a:r>
              <a:rPr lang="en-US" altLang="zh-TW" dirty="0"/>
              <a:t>). </a:t>
            </a:r>
            <a:r>
              <a:rPr lang="en-US" altLang="zh-TW" dirty="0" err="1"/>
              <a:t>inomen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o </a:t>
            </a:r>
            <a:r>
              <a:rPr lang="en-US" altLang="zh-TW" dirty="0" err="1"/>
              <a:t>niaap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, </a:t>
            </a:r>
            <a:r>
              <a:rPr lang="en-US" altLang="zh-TW" dirty="0" err="1"/>
              <a:t>kato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rana </a:t>
            </a:r>
            <a:r>
              <a:rPr lang="en-US" altLang="zh-TW" dirty="0" err="1"/>
              <a:t>malayoan</a:t>
            </a:r>
            <a:r>
              <a:rPr lang="en-US" altLang="zh-TW" dirty="0"/>
              <a:t>. </a:t>
            </a:r>
            <a:r>
              <a:rPr lang="zh-TW" altLang="en-US" dirty="0"/>
              <a:t>他只拿了飲料，然後就跑了。 </a:t>
            </a:r>
          </a:p>
          <a:p>
            <a:r>
              <a:rPr lang="en-US" altLang="zh-TW" dirty="0" err="1"/>
              <a:t>malayolayo</a:t>
            </a:r>
            <a:r>
              <a:rPr lang="en-US" altLang="zh-TW" dirty="0"/>
              <a:t>   [</a:t>
            </a:r>
            <a:r>
              <a:rPr lang="en-US" altLang="zh-TW" dirty="0" err="1"/>
              <a:t>malayoláyo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</a:t>
            </a:r>
            <a:r>
              <a:rPr lang="en-US" altLang="zh-TW" dirty="0"/>
              <a:t>. </a:t>
            </a:r>
            <a:r>
              <a:rPr lang="en-US" altLang="zh-TW" dirty="0" err="1"/>
              <a:t>kakoakoan</a:t>
            </a:r>
            <a:r>
              <a:rPr lang="en-US" altLang="zh-TW" dirty="0"/>
              <a:t> </a:t>
            </a:r>
            <a:r>
              <a:rPr lang="en-US" altLang="zh-TW" dirty="0" err="1"/>
              <a:t>ko</a:t>
            </a:r>
            <a:r>
              <a:rPr lang="en-US" altLang="zh-TW" dirty="0"/>
              <a:t> a </a:t>
            </a:r>
            <a:r>
              <a:rPr lang="en-US" altLang="zh-TW" dirty="0" err="1"/>
              <a:t>mawaz</a:t>
            </a:r>
            <a:r>
              <a:rPr lang="en-US" altLang="zh-TW" dirty="0"/>
              <a:t> am, to </a:t>
            </a:r>
            <a:r>
              <a:rPr lang="en-US" altLang="zh-TW" dirty="0" err="1"/>
              <a:t>ko</a:t>
            </a:r>
            <a:r>
              <a:rPr lang="en-US" altLang="zh-TW" dirty="0"/>
              <a:t> </a:t>
            </a:r>
            <a:r>
              <a:rPr lang="en-US" altLang="zh-TW" dirty="0" err="1"/>
              <a:t>malayolayo</a:t>
            </a:r>
            <a:r>
              <a:rPr lang="en-US" altLang="zh-TW" dirty="0"/>
              <a:t> a. </a:t>
            </a:r>
            <a:r>
              <a:rPr lang="zh-TW" altLang="en-US" dirty="0"/>
              <a:t>儘管我懷著身孕，但我照樣跑。 </a:t>
            </a:r>
          </a:p>
          <a:p>
            <a:r>
              <a:rPr lang="en-US" altLang="zh-TW" dirty="0" err="1"/>
              <a:t>mipalalayo</a:t>
            </a:r>
            <a:r>
              <a:rPr lang="en-US" altLang="zh-TW" dirty="0"/>
              <a:t>   [</a:t>
            </a:r>
            <a:r>
              <a:rPr lang="en-US" altLang="zh-TW" dirty="0" err="1"/>
              <a:t>mipalalayo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用跑的</a:t>
            </a:r>
            <a:r>
              <a:rPr lang="en-US" altLang="zh-TW" dirty="0"/>
              <a:t>. </a:t>
            </a:r>
            <a:r>
              <a:rPr lang="en-US" altLang="zh-TW" dirty="0" err="1"/>
              <a:t>mipalalayo</a:t>
            </a:r>
            <a:r>
              <a:rPr lang="en-US" altLang="zh-TW" dirty="0"/>
              <a:t> </a:t>
            </a:r>
            <a:r>
              <a:rPr lang="en-US" altLang="zh-TW" dirty="0" err="1"/>
              <a:t>sira</a:t>
            </a:r>
            <a:r>
              <a:rPr lang="en-US" altLang="zh-TW" dirty="0"/>
              <a:t> a </a:t>
            </a:r>
            <a:r>
              <a:rPr lang="en-US" altLang="zh-TW" dirty="0" err="1"/>
              <a:t>mangay</a:t>
            </a:r>
            <a:r>
              <a:rPr lang="en-US" altLang="zh-TW" dirty="0"/>
              <a:t> do </a:t>
            </a:r>
            <a:r>
              <a:rPr lang="en-US" altLang="zh-TW" dirty="0" err="1"/>
              <a:t>gako</a:t>
            </a:r>
            <a:r>
              <a:rPr lang="en-US" altLang="zh-TW" dirty="0"/>
              <a:t>. </a:t>
            </a:r>
            <a:r>
              <a:rPr lang="zh-TW" altLang="en-US" dirty="0"/>
              <a:t>他們都用跑的去學校。 </a:t>
            </a:r>
          </a:p>
          <a:p>
            <a:r>
              <a:rPr lang="en-US" altLang="zh-TW" dirty="0" err="1"/>
              <a:t>nimalalayo</a:t>
            </a:r>
            <a:r>
              <a:rPr lang="en-US" altLang="zh-TW" dirty="0"/>
              <a:t>   [</a:t>
            </a:r>
            <a:r>
              <a:rPr lang="en-US" altLang="zh-TW" dirty="0" err="1"/>
              <a:t>nimalayo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跑過</a:t>
            </a:r>
            <a:r>
              <a:rPr lang="en-US" altLang="zh-TW" dirty="0"/>
              <a:t>. to </a:t>
            </a:r>
            <a:r>
              <a:rPr lang="en-US" altLang="zh-TW" dirty="0" err="1"/>
              <a:t>nga'anga'ah</a:t>
            </a:r>
            <a:r>
              <a:rPr lang="en-US" altLang="zh-TW" dirty="0"/>
              <a:t> </a:t>
            </a:r>
            <a:r>
              <a:rPr lang="en-US" altLang="zh-TW" dirty="0" err="1"/>
              <a:t>sira</a:t>
            </a:r>
            <a:r>
              <a:rPr lang="en-US" altLang="zh-TW" dirty="0"/>
              <a:t> a </a:t>
            </a:r>
            <a:r>
              <a:rPr lang="en-US" altLang="zh-TW" dirty="0" err="1"/>
              <a:t>nimalalayo</a:t>
            </a:r>
            <a:r>
              <a:rPr lang="en-US" altLang="zh-TW" dirty="0"/>
              <a:t> a. </a:t>
            </a:r>
            <a:r>
              <a:rPr lang="zh-TW" altLang="en-US" dirty="0"/>
              <a:t>他們跑得氣喘吁吁。  </a:t>
            </a:r>
            <a:r>
              <a:rPr lang="en-US" altLang="zh-TW" dirty="0" err="1"/>
              <a:t>asio</a:t>
            </a:r>
            <a:r>
              <a:rPr lang="en-US" altLang="zh-TW" dirty="0"/>
              <a:t> o </a:t>
            </a:r>
            <a:r>
              <a:rPr lang="en-US" altLang="zh-TW" dirty="0" err="1"/>
              <a:t>miziziak</a:t>
            </a:r>
            <a:r>
              <a:rPr lang="en-US" altLang="zh-TW" dirty="0"/>
              <a:t>, a </a:t>
            </a:r>
            <a:r>
              <a:rPr lang="en-US" altLang="zh-TW" dirty="0" err="1"/>
              <a:t>nimalalayo</a:t>
            </a:r>
            <a:r>
              <a:rPr lang="en-US" altLang="zh-TW" dirty="0"/>
              <a:t> rana. </a:t>
            </a:r>
            <a:r>
              <a:rPr lang="zh-TW" altLang="en-US" dirty="0"/>
              <a:t>哪有人回應，人早就跑掉了。 </a:t>
            </a:r>
          </a:p>
          <a:p>
            <a:r>
              <a:rPr lang="en-US" altLang="zh-TW" dirty="0" err="1"/>
              <a:t>nipalalayo</a:t>
            </a:r>
            <a:r>
              <a:rPr lang="en-US" altLang="zh-TW" dirty="0"/>
              <a:t>   [</a:t>
            </a:r>
            <a:r>
              <a:rPr lang="en-US" altLang="zh-TW" dirty="0" err="1"/>
              <a:t>nipalalayo</a:t>
            </a:r>
            <a:r>
              <a:rPr lang="en-US" altLang="zh-TW" dirty="0"/>
              <a:t>] </a:t>
            </a:r>
            <a:r>
              <a:rPr lang="zh-TW" altLang="en-US" dirty="0"/>
              <a:t>動</a:t>
            </a:r>
            <a:r>
              <a:rPr lang="en-US" altLang="zh-TW" dirty="0"/>
              <a:t>. </a:t>
            </a:r>
            <a:r>
              <a:rPr lang="zh-TW" altLang="en-US" dirty="0"/>
              <a:t>跑了的原因</a:t>
            </a:r>
            <a:r>
              <a:rPr lang="en-US" altLang="zh-TW" dirty="0"/>
              <a:t>. </a:t>
            </a:r>
            <a:r>
              <a:rPr lang="en-US" altLang="zh-TW" dirty="0" err="1"/>
              <a:t>ikong</a:t>
            </a:r>
            <a:r>
              <a:rPr lang="en-US" altLang="zh-TW" dirty="0"/>
              <a:t> </a:t>
            </a:r>
            <a:r>
              <a:rPr lang="en-US" altLang="zh-TW" dirty="0" err="1"/>
              <a:t>mo</a:t>
            </a:r>
            <a:r>
              <a:rPr lang="en-US" altLang="zh-TW" dirty="0"/>
              <a:t> </a:t>
            </a:r>
            <a:r>
              <a:rPr lang="en-US" altLang="zh-TW" dirty="0" err="1"/>
              <a:t>nipalalayo</a:t>
            </a:r>
            <a:r>
              <a:rPr lang="en-US" altLang="zh-TW" dirty="0"/>
              <a:t>? </a:t>
            </a:r>
            <a:r>
              <a:rPr lang="zh-TW" altLang="en-US" dirty="0"/>
              <a:t>你什麼而跑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70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N=n, t </a:t>
            </a:r>
            <a:r>
              <a:rPr lang="en-US" altLang="zh-TW" dirty="0"/>
              <a:t>is dropped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menunggu</a:t>
            </a:r>
            <a:r>
              <a:rPr lang="en-US" altLang="zh-TW" dirty="0"/>
              <a:t> ‘wait’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tunggu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 </a:t>
            </a:r>
            <a:r>
              <a:rPr lang="en-US" altLang="zh-TW" dirty="0" err="1" smtClean="0"/>
              <a:t>ny</a:t>
            </a:r>
            <a:r>
              <a:rPr lang="en-US" altLang="zh-TW" dirty="0" smtClean="0"/>
              <a:t>, s is dropped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menyewa</a:t>
            </a:r>
            <a:r>
              <a:rPr lang="en-US" altLang="zh-TW" dirty="0" smtClean="0"/>
              <a:t> ‘rent’</a:t>
            </a:r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sewa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39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N=ng, k is dropped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mengenal</a:t>
            </a:r>
            <a:r>
              <a:rPr lang="en-US" altLang="zh-TW" dirty="0" smtClean="0"/>
              <a:t> ‘know’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kenal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36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1204" y="85344"/>
            <a:ext cx="10803700" cy="1219200"/>
          </a:xfrm>
        </p:spPr>
        <p:txBody>
          <a:bodyPr/>
          <a:lstStyle/>
          <a:p>
            <a:r>
              <a:rPr lang="en-US" altLang="zh-TW" dirty="0"/>
              <a:t>N=zero </a:t>
            </a:r>
            <a:r>
              <a:rPr lang="en-US" altLang="zh-TW" dirty="0" smtClean="0"/>
              <a:t>(roots beginning with r</a:t>
            </a:r>
            <a:r>
              <a:rPr lang="en-US" altLang="zh-TW" dirty="0"/>
              <a:t>, l, y, w, m, n, </a:t>
            </a:r>
            <a:r>
              <a:rPr lang="en-US" altLang="zh-TW" dirty="0" smtClean="0"/>
              <a:t>ng)</a:t>
            </a:r>
            <a:endParaRPr lang="zh-TW" altLang="en-US" i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melihat</a:t>
            </a:r>
            <a:r>
              <a:rPr lang="en-US" altLang="zh-TW" dirty="0" smtClean="0"/>
              <a:t> ‘see’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memasak</a:t>
            </a:r>
            <a:r>
              <a:rPr lang="en-US" altLang="zh-TW" dirty="0" smtClean="0"/>
              <a:t> ‘cook’</a:t>
            </a:r>
          </a:p>
        </p:txBody>
      </p:sp>
    </p:spTree>
    <p:extLst>
      <p:ext uri="{BB962C8B-B14F-4D97-AF65-F5344CB8AC3E}">
        <p14:creationId xmlns:p14="http://schemas.microsoft.com/office/powerpoint/2010/main" val="12850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3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Discovering </a:t>
            </a:r>
            <a:r>
              <a:rPr lang="en-US" altLang="zh-TW" dirty="0" err="1" smtClean="0"/>
              <a:t>Yami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morphophonemics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7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Find the rule of </a:t>
            </a:r>
            <a:r>
              <a:rPr lang="en-US" altLang="zh-TW" i="1" dirty="0" err="1" smtClean="0"/>
              <a:t>maN</a:t>
            </a:r>
            <a:r>
              <a:rPr lang="en-US" altLang="zh-TW" i="1" dirty="0" smtClean="0"/>
              <a:t>-</a:t>
            </a:r>
            <a:r>
              <a:rPr lang="en-US" altLang="zh-TW" dirty="0" smtClean="0"/>
              <a:t> in </a:t>
            </a:r>
            <a:r>
              <a:rPr lang="en-US" altLang="zh-TW" dirty="0" err="1" smtClean="0"/>
              <a:t>Yami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Rau &amp; Dong (2006) </a:t>
            </a:r>
            <a:r>
              <a:rPr lang="en-US" altLang="zh-TW" i="1" dirty="0" err="1" smtClean="0"/>
              <a:t>Yami</a:t>
            </a:r>
            <a:r>
              <a:rPr lang="en-US" altLang="zh-TW" i="1" dirty="0" smtClean="0"/>
              <a:t> texts with reference grammar and dictionary</a:t>
            </a:r>
            <a:r>
              <a:rPr lang="en-US" altLang="zh-TW" dirty="0" smtClean="0"/>
              <a:t>. Taipei: Academia </a:t>
            </a:r>
            <a:r>
              <a:rPr lang="en-US" altLang="zh-TW" dirty="0" err="1" smtClean="0"/>
              <a:t>Sinica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/>
              <a:t>m</a:t>
            </a:r>
            <a:r>
              <a:rPr lang="en-US" altLang="zh-TW" dirty="0" err="1" smtClean="0"/>
              <a:t>amili</a:t>
            </a:r>
            <a:r>
              <a:rPr lang="en-US" altLang="zh-TW" dirty="0" smtClean="0"/>
              <a:t> ‘choose’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amedbed</a:t>
            </a:r>
            <a:r>
              <a:rPr lang="en-US" altLang="zh-TW" dirty="0" smtClean="0"/>
              <a:t> ‘tie’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amono</a:t>
            </a:r>
            <a:r>
              <a:rPr lang="en-US" altLang="zh-TW" dirty="0" smtClean="0"/>
              <a:t> ‘poke eyes’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angaod</a:t>
            </a:r>
            <a:r>
              <a:rPr lang="en-US" altLang="zh-TW" dirty="0" smtClean="0"/>
              <a:t> ‘row a boat’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angap</a:t>
            </a:r>
            <a:r>
              <a:rPr lang="en-US" altLang="zh-TW" dirty="0" smtClean="0"/>
              <a:t> ‘take’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angitem</a:t>
            </a:r>
            <a:r>
              <a:rPr lang="en-US" altLang="zh-TW" dirty="0" smtClean="0"/>
              <a:t> ‘combine’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anazab</a:t>
            </a:r>
            <a:r>
              <a:rPr lang="en-US" altLang="zh-TW" dirty="0" smtClean="0"/>
              <a:t> ‘roast’</a:t>
            </a:r>
          </a:p>
          <a:p>
            <a:r>
              <a:rPr lang="en-US" altLang="zh-TW" dirty="0"/>
              <a:t>m</a:t>
            </a:r>
            <a:r>
              <a:rPr lang="en-US" altLang="zh-TW" dirty="0" smtClean="0"/>
              <a:t>anila ‘pick up food scraps to teat’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/>
              <a:t>m</a:t>
            </a:r>
            <a:r>
              <a:rPr lang="en-US" altLang="zh-TW" dirty="0" err="1" smtClean="0"/>
              <a:t>anzogazoga</a:t>
            </a:r>
            <a:r>
              <a:rPr lang="en-US" altLang="zh-TW" dirty="0" smtClean="0"/>
              <a:t> ‘</a:t>
            </a:r>
            <a:r>
              <a:rPr lang="en-US" altLang="zh-TW" dirty="0" err="1" smtClean="0"/>
              <a:t>brak</a:t>
            </a:r>
            <a:r>
              <a:rPr lang="en-US" altLang="zh-TW" dirty="0" smtClean="0"/>
              <a:t> wildly’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anlangi</a:t>
            </a:r>
            <a:r>
              <a:rPr lang="en-US" altLang="zh-TW" dirty="0" smtClean="0"/>
              <a:t> ‘harvest millet’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an’agnat</a:t>
            </a:r>
            <a:r>
              <a:rPr lang="en-US" altLang="zh-TW" dirty="0" smtClean="0"/>
              <a:t> ‘</a:t>
            </a:r>
            <a:r>
              <a:rPr lang="en-US" altLang="zh-TW" dirty="0" err="1" smtClean="0"/>
              <a:t>lifet</a:t>
            </a:r>
            <a:r>
              <a:rPr lang="en-US" altLang="zh-TW" dirty="0" smtClean="0"/>
              <a:t>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anwagwag</a:t>
            </a:r>
            <a:r>
              <a:rPr lang="en-US" altLang="zh-TW" dirty="0" smtClean="0"/>
              <a:t> ‘abandon’</a:t>
            </a:r>
          </a:p>
          <a:p>
            <a:r>
              <a:rPr lang="en-US" altLang="zh-TW" dirty="0" smtClean="0"/>
              <a:t>man-</a:t>
            </a:r>
            <a:r>
              <a:rPr lang="en-US" altLang="zh-TW" dirty="0" err="1" smtClean="0"/>
              <a:t>gazot</a:t>
            </a:r>
            <a:r>
              <a:rPr lang="en-US" altLang="zh-TW" dirty="0" smtClean="0"/>
              <a:t> ‘reed cut’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anmama</a:t>
            </a:r>
            <a:r>
              <a:rPr lang="en-US" altLang="zh-TW" dirty="0" smtClean="0"/>
              <a:t> ‘chew betel nut’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annakenakem</a:t>
            </a:r>
            <a:r>
              <a:rPr lang="en-US" altLang="zh-TW" dirty="0" smtClean="0"/>
              <a:t> ‘think‘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anngo</a:t>
            </a:r>
            <a:r>
              <a:rPr lang="en-US" altLang="zh-TW" dirty="0" smtClean="0"/>
              <a:t> ‘how’</a:t>
            </a:r>
          </a:p>
          <a:p>
            <a:r>
              <a:rPr lang="en-US" altLang="zh-TW" dirty="0" err="1"/>
              <a:t>m</a:t>
            </a:r>
            <a:r>
              <a:rPr lang="en-US" altLang="zh-TW" dirty="0" err="1" smtClean="0"/>
              <a:t>anraherahet</a:t>
            </a:r>
            <a:r>
              <a:rPr lang="en-US" altLang="zh-TW" dirty="0" smtClean="0"/>
              <a:t> ‘criticize, speak evil of’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58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-262128"/>
            <a:ext cx="10058402" cy="1219200"/>
          </a:xfrm>
        </p:spPr>
        <p:txBody>
          <a:bodyPr/>
          <a:lstStyle/>
          <a:p>
            <a:r>
              <a:rPr lang="en-US" altLang="zh-TW" dirty="0" smtClean="0"/>
              <a:t>Answers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544919"/>
              </p:ext>
            </p:extLst>
          </p:nvPr>
        </p:nvGraphicFramePr>
        <p:xfrm>
          <a:off x="1065214" y="1158240"/>
          <a:ext cx="10058400" cy="569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Phoneme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Base form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Change to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</a:t>
                      </a:r>
                      <a:r>
                        <a:rPr lang="en-US" altLang="zh-TW" dirty="0" smtClean="0"/>
                        <a:t>- + base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[+labial]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/p/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pili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/m/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mamili</a:t>
                      </a:r>
                      <a:r>
                        <a:rPr lang="en-US" altLang="zh-TW" dirty="0" smtClean="0"/>
                        <a:t> ‘choose’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/b/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bedbed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mamedbed</a:t>
                      </a:r>
                      <a:r>
                        <a:rPr lang="en-US" altLang="zh-TW" dirty="0" smtClean="0"/>
                        <a:t> ‘tie’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/v/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vono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mamono</a:t>
                      </a:r>
                      <a:r>
                        <a:rPr lang="en-US" altLang="zh-TW" dirty="0" smtClean="0"/>
                        <a:t> ‘poke eyes’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[+velar] or [+vocalic]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/k/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kaod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/ng/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mangaod</a:t>
                      </a:r>
                      <a:r>
                        <a:rPr lang="en-US" altLang="zh-TW" dirty="0" smtClean="0"/>
                        <a:t> ‘row a boat’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/h/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hap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mangap</a:t>
                      </a:r>
                      <a:r>
                        <a:rPr lang="en-US" altLang="zh-TW" dirty="0" smtClean="0"/>
                        <a:t> ‘take’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vowel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item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mangitem</a:t>
                      </a:r>
                      <a:r>
                        <a:rPr lang="en-US" altLang="zh-TW" dirty="0" smtClean="0"/>
                        <a:t> ‘combine’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[+alveolar]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/t/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tapang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/n/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manapang</a:t>
                      </a:r>
                      <a:r>
                        <a:rPr lang="en-US" altLang="zh-TW" baseline="0" dirty="0" smtClean="0"/>
                        <a:t> ‘sew’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/d/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dokdok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manokdok</a:t>
                      </a:r>
                      <a:r>
                        <a:rPr lang="en-US" altLang="zh-TW" dirty="0" smtClean="0"/>
                        <a:t> ‘knock, beat’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/s/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sazab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manazab</a:t>
                      </a:r>
                      <a:r>
                        <a:rPr lang="en-US" altLang="zh-TW" dirty="0" smtClean="0"/>
                        <a:t> ‘roast’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[+palatal]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/c/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cila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manila ‘pick up food scraps</a:t>
                      </a:r>
                      <a:r>
                        <a:rPr lang="en-US" altLang="zh-TW" baseline="0" dirty="0" smtClean="0"/>
                        <a:t> to eat’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6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6193728"/>
              </p:ext>
            </p:extLst>
          </p:nvPr>
        </p:nvGraphicFramePr>
        <p:xfrm>
          <a:off x="877824" y="447040"/>
          <a:ext cx="10058400" cy="641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18154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Elsewhere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phoneme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Base</a:t>
                      </a:r>
                      <a:r>
                        <a:rPr lang="en-US" altLang="zh-TW" baseline="0" dirty="0" smtClean="0"/>
                        <a:t> form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Change to </a:t>
                      </a:r>
                    </a:p>
                    <a:p>
                      <a:r>
                        <a:rPr lang="en-US" altLang="zh-TW" dirty="0" err="1" smtClean="0"/>
                        <a:t>maN</a:t>
                      </a:r>
                      <a:r>
                        <a:rPr lang="en-US" altLang="zh-TW" dirty="0" smtClean="0"/>
                        <a:t>- + base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en-US" altLang="zh-TW" baseline="0" dirty="0" smtClean="0"/>
                        <a:t> + base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zogazoga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manzogazoga</a:t>
                      </a:r>
                      <a:r>
                        <a:rPr lang="en-US" altLang="zh-TW" dirty="0" smtClean="0"/>
                        <a:t> ‘bark wildly’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langi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manlangi</a:t>
                      </a:r>
                      <a:r>
                        <a:rPr lang="en-US" altLang="zh-TW" dirty="0" smtClean="0"/>
                        <a:t> ‘harvest millet’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‘</a:t>
                      </a:r>
                      <a:r>
                        <a:rPr lang="en-US" altLang="zh-TW" dirty="0" err="1" smtClean="0"/>
                        <a:t>agnat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man’agnat</a:t>
                      </a:r>
                      <a:r>
                        <a:rPr lang="en-US" altLang="zh-TW" dirty="0" smtClean="0"/>
                        <a:t> ‘lift’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wagwag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manwagwag</a:t>
                      </a:r>
                      <a:r>
                        <a:rPr lang="en-US" altLang="zh-TW" dirty="0" smtClean="0"/>
                        <a:t> ‘abandon’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gazot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man-</a:t>
                      </a:r>
                      <a:r>
                        <a:rPr lang="en-US" altLang="zh-TW" dirty="0" err="1" smtClean="0"/>
                        <a:t>gazot</a:t>
                      </a:r>
                      <a:r>
                        <a:rPr lang="en-US" altLang="zh-TW" dirty="0" smtClean="0"/>
                        <a:t> ‘reed cut’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mama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manmama</a:t>
                      </a:r>
                      <a:r>
                        <a:rPr lang="en-US" altLang="zh-TW" dirty="0" smtClean="0"/>
                        <a:t> ‘chew betel nut’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nakenakem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mannakenakem</a:t>
                      </a:r>
                      <a:r>
                        <a:rPr lang="en-US" altLang="zh-TW" dirty="0" smtClean="0"/>
                        <a:t> ‘think’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ngo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manngo</a:t>
                      </a:r>
                      <a:r>
                        <a:rPr lang="en-US" altLang="zh-TW" dirty="0" smtClean="0"/>
                        <a:t> ‘how’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rahet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manraherahet</a:t>
                      </a:r>
                      <a:r>
                        <a:rPr lang="en-US" altLang="zh-TW" dirty="0" smtClean="0"/>
                        <a:t> ‘criticize, speak</a:t>
                      </a:r>
                      <a:r>
                        <a:rPr lang="en-US" altLang="zh-TW" baseline="0" dirty="0" smtClean="0"/>
                        <a:t> evil of’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Yami</a:t>
            </a:r>
            <a:r>
              <a:rPr lang="en-US" altLang="zh-TW" dirty="0" smtClean="0"/>
              <a:t> websites </a:t>
            </a:r>
            <a:r>
              <a:rPr lang="zh-TW" altLang="en-US" dirty="0" smtClean="0"/>
              <a:t>達悟語網站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752600"/>
            <a:ext cx="11951208" cy="4229100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://yamiproject.cs.pu.edu.tw</a:t>
            </a:r>
            <a:r>
              <a:rPr lang="en-US" altLang="zh-TW" dirty="0" smtClean="0">
                <a:hlinkClick r:id="rId2"/>
              </a:rPr>
              <a:t>/</a:t>
            </a:r>
            <a:r>
              <a:rPr lang="zh-TW" altLang="en-US" dirty="0" smtClean="0"/>
              <a:t> </a:t>
            </a:r>
            <a:r>
              <a:rPr lang="en-US" altLang="zh-TW" dirty="0" smtClean="0"/>
              <a:t>Digital archives </a:t>
            </a:r>
            <a:r>
              <a:rPr lang="zh-TW" altLang="en-US" dirty="0" smtClean="0"/>
              <a:t>數位典藏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yamiproject.cs.pu.edu.tw/elearn</a:t>
            </a:r>
            <a:r>
              <a:rPr lang="zh-TW" altLang="en-US" dirty="0" smtClean="0"/>
              <a:t> 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數位學習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http://yamibow.cs.pu.edu.tw</a:t>
            </a:r>
            <a:r>
              <a:rPr lang="en-US" altLang="zh-TW" dirty="0" smtClean="0">
                <a:hlinkClick r:id="rId4"/>
              </a:rPr>
              <a:t>/</a:t>
            </a:r>
            <a:r>
              <a:rPr lang="zh-TW" altLang="en-US" dirty="0" smtClean="0"/>
              <a:t> </a:t>
            </a:r>
            <a:r>
              <a:rPr lang="en-US" altLang="zh-TW" dirty="0" smtClean="0"/>
              <a:t>Online dictionary </a:t>
            </a:r>
            <a:r>
              <a:rPr lang="zh-TW" altLang="en-US" dirty="0" smtClean="0"/>
              <a:t>線上詞典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yamionto.cs.pu.edu.tw/tao_dict/lexicon/main.htm</a:t>
            </a:r>
            <a:endParaRPr lang="en-US" altLang="zh-TW" dirty="0" smtClean="0"/>
          </a:p>
          <a:p>
            <a:r>
              <a:rPr lang="en-US" altLang="zh-TW" dirty="0" smtClean="0">
                <a:hlinkClick r:id="rId6"/>
              </a:rPr>
              <a:t>http</a:t>
            </a:r>
            <a:r>
              <a:rPr lang="en-US" altLang="zh-TW" dirty="0">
                <a:hlinkClick r:id="rId6"/>
              </a:rPr>
              <a:t>://www.ccunix.ccu.edu.tw/%</a:t>
            </a:r>
            <a:r>
              <a:rPr lang="en-US" altLang="zh-TW" dirty="0" smtClean="0">
                <a:hlinkClick r:id="rId6"/>
              </a:rPr>
              <a:t>7Elngrau/TAO_Teaching_Web/taoteaching.html</a:t>
            </a:r>
            <a:r>
              <a:rPr lang="zh-TW" altLang="en-US" dirty="0" smtClean="0"/>
              <a:t> </a:t>
            </a:r>
            <a:r>
              <a:rPr lang="en-US" altLang="zh-TW" dirty="0" smtClean="0"/>
              <a:t>E-book on reference grammar </a:t>
            </a:r>
            <a:r>
              <a:rPr lang="zh-TW" altLang="en-US" dirty="0" smtClean="0"/>
              <a:t>語法有聲</a:t>
            </a:r>
            <a:r>
              <a:rPr lang="zh-TW" altLang="en-US" dirty="0" smtClean="0"/>
              <a:t>書</a:t>
            </a:r>
            <a:endParaRPr lang="en-US" altLang="zh-TW" dirty="0" smtClean="0"/>
          </a:p>
          <a:p>
            <a:r>
              <a:rPr lang="en-US" altLang="zh-TW" dirty="0">
                <a:hlinkClick r:id="rId7"/>
              </a:rPr>
              <a:t>http://www.ccunix.ccu.edu.tw/%</a:t>
            </a:r>
            <a:r>
              <a:rPr lang="en-US" altLang="zh-TW" dirty="0" smtClean="0">
                <a:hlinkClick r:id="rId7"/>
              </a:rPr>
              <a:t>7Elngrau/TAOTEACHINGEVENT/teaching1031.html</a:t>
            </a:r>
            <a:r>
              <a:rPr lang="zh-TW" altLang="en-US" dirty="0" smtClean="0"/>
              <a:t> 飛向蘭嶼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MOOC: </a:t>
            </a:r>
            <a:r>
              <a:rPr lang="en-US" altLang="zh-TW" dirty="0" smtClean="0"/>
              <a:t>prefabricated learning in Indonesian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err="1">
                <a:hlinkClick r:id="rId2"/>
              </a:rPr>
              <a:t>印尼語組合屋式教學</a:t>
            </a:r>
            <a:r>
              <a:rPr lang="en-US" altLang="zh-TW" dirty="0"/>
              <a:t> (</a:t>
            </a:r>
            <a:r>
              <a:rPr lang="en-US" altLang="zh-TW" dirty="0">
                <a:hlinkClick r:id="rId2"/>
              </a:rPr>
              <a:t>https://www.youtube.com/playlist?list=PLQn99bzkJv9xAyiAWH4uFBiKHmWm469dL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78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err="1"/>
              <a:t>palayo</a:t>
            </a:r>
            <a:r>
              <a:rPr lang="en-US" altLang="zh-TW" dirty="0"/>
              <a:t>  [</a:t>
            </a:r>
            <a:r>
              <a:rPr lang="en-US" altLang="zh-TW" dirty="0" err="1"/>
              <a:t>palayo</a:t>
            </a:r>
            <a:r>
              <a:rPr lang="en-US" altLang="zh-TW" dirty="0"/>
              <a:t>]  V.  run. </a:t>
            </a:r>
            <a:r>
              <a:rPr lang="en-US" altLang="zh-TW" b="1" dirty="0" err="1"/>
              <a:t>palayo</a:t>
            </a:r>
            <a:r>
              <a:rPr lang="en-US" altLang="zh-TW" b="1" dirty="0"/>
              <a:t> rana! </a:t>
            </a:r>
            <a:r>
              <a:rPr lang="en-US" altLang="zh-TW" dirty="0"/>
              <a:t>Run, quickly!</a:t>
            </a:r>
          </a:p>
          <a:p>
            <a:r>
              <a:rPr lang="en-US" altLang="zh-TW" dirty="0" err="1"/>
              <a:t>ipalayo</a:t>
            </a:r>
            <a:r>
              <a:rPr lang="en-US" altLang="zh-TW" dirty="0"/>
              <a:t>  [</a:t>
            </a:r>
            <a:r>
              <a:rPr lang="en-US" altLang="zh-TW" dirty="0" err="1"/>
              <a:t>ipalayo</a:t>
            </a:r>
            <a:r>
              <a:rPr lang="en-US" altLang="zh-TW" dirty="0"/>
              <a:t>]  V.  take and run. </a:t>
            </a:r>
            <a:r>
              <a:rPr lang="en-US" altLang="zh-TW" b="1" dirty="0" err="1"/>
              <a:t>itoro</a:t>
            </a:r>
            <a:r>
              <a:rPr lang="en-US" altLang="zh-TW" b="1" dirty="0"/>
              <a:t> </a:t>
            </a:r>
            <a:r>
              <a:rPr lang="en-US" altLang="zh-TW" b="1" dirty="0" err="1"/>
              <a:t>ko</a:t>
            </a:r>
            <a:r>
              <a:rPr lang="en-US" altLang="zh-TW" b="1" dirty="0"/>
              <a:t> </a:t>
            </a:r>
            <a:r>
              <a:rPr lang="en-US" altLang="zh-TW" b="1" dirty="0" err="1"/>
              <a:t>jimo</a:t>
            </a:r>
            <a:r>
              <a:rPr lang="en-US" altLang="zh-TW" b="1" dirty="0"/>
              <a:t> a </a:t>
            </a:r>
            <a:r>
              <a:rPr lang="en-US" altLang="zh-TW" b="1" dirty="0" err="1"/>
              <a:t>ipalayo</a:t>
            </a:r>
            <a:r>
              <a:rPr lang="en-US" altLang="zh-TW" b="1" dirty="0"/>
              <a:t> mo. </a:t>
            </a:r>
            <a:r>
              <a:rPr lang="en-US" altLang="zh-TW" dirty="0"/>
              <a:t>I’ll get it to you, and you take it and run.</a:t>
            </a:r>
          </a:p>
          <a:p>
            <a:r>
              <a:rPr lang="en-US" altLang="zh-TW" dirty="0" err="1"/>
              <a:t>kapalayo</a:t>
            </a:r>
            <a:r>
              <a:rPr lang="en-US" altLang="zh-TW" dirty="0"/>
              <a:t>  [</a:t>
            </a:r>
            <a:r>
              <a:rPr lang="en-US" altLang="zh-TW" dirty="0" err="1"/>
              <a:t>kapalayo</a:t>
            </a:r>
            <a:r>
              <a:rPr lang="en-US" altLang="zh-TW" dirty="0"/>
              <a:t>]  V.  run furiously. </a:t>
            </a:r>
            <a:r>
              <a:rPr lang="en-US" altLang="zh-TW" b="1" dirty="0" err="1"/>
              <a:t>ori</a:t>
            </a:r>
            <a:r>
              <a:rPr lang="en-US" altLang="zh-TW" b="1" dirty="0"/>
              <a:t> a </a:t>
            </a:r>
            <a:r>
              <a:rPr lang="en-US" altLang="zh-TW" b="1" dirty="0" err="1"/>
              <a:t>kapalayo</a:t>
            </a:r>
            <a:r>
              <a:rPr lang="en-US" altLang="zh-TW" b="1" dirty="0"/>
              <a:t> da a </a:t>
            </a:r>
            <a:r>
              <a:rPr lang="en-US" altLang="zh-TW" b="1" dirty="0" err="1"/>
              <a:t>mionot</a:t>
            </a:r>
            <a:r>
              <a:rPr lang="en-US" altLang="zh-TW" b="1" dirty="0"/>
              <a:t> </a:t>
            </a:r>
            <a:r>
              <a:rPr lang="en-US" altLang="zh-TW" b="1" dirty="0" err="1"/>
              <a:t>sira</a:t>
            </a:r>
            <a:r>
              <a:rPr lang="en-US" altLang="zh-TW" b="1" dirty="0"/>
              <a:t>. </a:t>
            </a:r>
            <a:r>
              <a:rPr lang="en-US" altLang="zh-TW" dirty="0"/>
              <a:t>They ran, one after another.</a:t>
            </a:r>
          </a:p>
          <a:p>
            <a:r>
              <a:rPr lang="en-US" altLang="zh-TW" dirty="0" err="1"/>
              <a:t>malalalayo</a:t>
            </a:r>
            <a:r>
              <a:rPr lang="en-US" altLang="zh-TW" dirty="0"/>
              <a:t>  [</a:t>
            </a:r>
            <a:r>
              <a:rPr lang="en-US" altLang="zh-TW" dirty="0" err="1"/>
              <a:t>malalalayo</a:t>
            </a:r>
            <a:r>
              <a:rPr lang="en-US" altLang="zh-TW" dirty="0"/>
              <a:t>]  V.  sprint back, run. </a:t>
            </a:r>
            <a:r>
              <a:rPr lang="en-US" altLang="zh-TW" b="1" dirty="0" err="1"/>
              <a:t>malalalayo</a:t>
            </a:r>
            <a:r>
              <a:rPr lang="en-US" altLang="zh-TW" b="1" dirty="0"/>
              <a:t> rana </a:t>
            </a:r>
            <a:r>
              <a:rPr lang="en-US" altLang="zh-TW" b="1" dirty="0" err="1"/>
              <a:t>ori</a:t>
            </a:r>
            <a:r>
              <a:rPr lang="en-US" altLang="zh-TW" b="1" dirty="0"/>
              <a:t> a </a:t>
            </a:r>
            <a:r>
              <a:rPr lang="en-US" altLang="zh-TW" b="1" dirty="0" err="1"/>
              <a:t>moli</a:t>
            </a:r>
            <a:r>
              <a:rPr lang="en-US" altLang="zh-TW" b="1" dirty="0"/>
              <a:t> a. </a:t>
            </a:r>
            <a:r>
              <a:rPr lang="en-US" altLang="zh-TW" dirty="0"/>
              <a:t>They sprinted back to the village.</a:t>
            </a:r>
          </a:p>
          <a:p>
            <a:r>
              <a:rPr lang="en-US" altLang="zh-TW" dirty="0" err="1"/>
              <a:t>malalayo</a:t>
            </a:r>
            <a:r>
              <a:rPr lang="en-US" altLang="zh-TW" dirty="0"/>
              <a:t>  [</a:t>
            </a:r>
            <a:r>
              <a:rPr lang="en-US" altLang="zh-TW" dirty="0" err="1"/>
              <a:t>malalayo</a:t>
            </a:r>
            <a:r>
              <a:rPr lang="en-US" altLang="zh-TW" dirty="0"/>
              <a:t>]  V.  run, escape. </a:t>
            </a:r>
            <a:r>
              <a:rPr lang="en-US" altLang="zh-TW" b="1" dirty="0" err="1"/>
              <a:t>ya</a:t>
            </a:r>
            <a:r>
              <a:rPr lang="en-US" altLang="zh-TW" b="1" dirty="0"/>
              <a:t> </a:t>
            </a:r>
            <a:r>
              <a:rPr lang="en-US" altLang="zh-TW" b="1" dirty="0" err="1"/>
              <a:t>malalayo</a:t>
            </a:r>
            <a:r>
              <a:rPr lang="en-US" altLang="zh-TW" b="1" dirty="0"/>
              <a:t> </a:t>
            </a:r>
            <a:r>
              <a:rPr lang="en-US" altLang="zh-TW" b="1" dirty="0" err="1"/>
              <a:t>si</a:t>
            </a:r>
            <a:r>
              <a:rPr lang="en-US" altLang="zh-TW" b="1" dirty="0"/>
              <a:t> kaka. </a:t>
            </a:r>
            <a:r>
              <a:rPr lang="en-US" altLang="zh-TW" dirty="0"/>
              <a:t>My older brother is running. </a:t>
            </a:r>
            <a:r>
              <a:rPr lang="en-US" altLang="zh-TW" b="1" dirty="0"/>
              <a:t>key, ta </a:t>
            </a:r>
            <a:r>
              <a:rPr lang="en-US" altLang="zh-TW" b="1" dirty="0" err="1"/>
              <a:t>ya</a:t>
            </a:r>
            <a:r>
              <a:rPr lang="en-US" altLang="zh-TW" b="1" dirty="0"/>
              <a:t> </a:t>
            </a:r>
            <a:r>
              <a:rPr lang="en-US" altLang="zh-TW" b="1" dirty="0" err="1"/>
              <a:t>malalayo</a:t>
            </a:r>
            <a:r>
              <a:rPr lang="en-US" altLang="zh-TW" b="1" dirty="0"/>
              <a:t> rana!</a:t>
            </a:r>
            <a:r>
              <a:rPr lang="en-US" altLang="zh-TW" dirty="0"/>
              <a:t> Hurry, he’s running away!</a:t>
            </a:r>
          </a:p>
          <a:p>
            <a:r>
              <a:rPr lang="en-US" altLang="zh-TW" dirty="0" err="1"/>
              <a:t>malayo</a:t>
            </a:r>
            <a:r>
              <a:rPr lang="en-US" altLang="zh-TW" dirty="0"/>
              <a:t>  [</a:t>
            </a:r>
            <a:r>
              <a:rPr lang="en-US" altLang="zh-TW" dirty="0" err="1"/>
              <a:t>malayo</a:t>
            </a:r>
            <a:r>
              <a:rPr lang="en-US" altLang="zh-TW" dirty="0"/>
              <a:t>]  V.  run. </a:t>
            </a:r>
            <a:r>
              <a:rPr lang="en-US" altLang="zh-TW" b="1" dirty="0" err="1"/>
              <a:t>macita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o </a:t>
            </a:r>
            <a:r>
              <a:rPr lang="en-US" altLang="zh-TW" b="1" dirty="0" err="1"/>
              <a:t>ino</a:t>
            </a:r>
            <a:r>
              <a:rPr lang="en-US" altLang="zh-TW" b="1" dirty="0"/>
              <a:t> am, to rana </a:t>
            </a:r>
            <a:r>
              <a:rPr lang="en-US" altLang="zh-TW" b="1" dirty="0" err="1"/>
              <a:t>malayo</a:t>
            </a:r>
            <a:r>
              <a:rPr lang="en-US" altLang="zh-TW" b="1" dirty="0"/>
              <a:t> a. </a:t>
            </a:r>
            <a:r>
              <a:rPr lang="en-US" altLang="zh-TW" dirty="0"/>
              <a:t>He ran as soon as he saw the dog.</a:t>
            </a:r>
          </a:p>
          <a:p>
            <a:r>
              <a:rPr lang="en-US" altLang="zh-TW" dirty="0" err="1"/>
              <a:t>malayoan</a:t>
            </a:r>
            <a:r>
              <a:rPr lang="en-US" altLang="zh-TW" dirty="0"/>
              <a:t> (</a:t>
            </a:r>
            <a:r>
              <a:rPr lang="en-US" altLang="zh-TW" dirty="0" err="1"/>
              <a:t>kato</a:t>
            </a:r>
            <a:r>
              <a:rPr lang="en-US" altLang="zh-TW" dirty="0"/>
              <a:t>)  [</a:t>
            </a:r>
            <a:r>
              <a:rPr lang="en-US" altLang="zh-TW" dirty="0" err="1"/>
              <a:t>malayóan</a:t>
            </a:r>
            <a:r>
              <a:rPr lang="en-US" altLang="zh-TW" dirty="0"/>
              <a:t>]  V.  (therefore keep) running. </a:t>
            </a:r>
            <a:r>
              <a:rPr lang="en-US" altLang="zh-TW" b="1" dirty="0" err="1"/>
              <a:t>inomen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o </a:t>
            </a:r>
            <a:r>
              <a:rPr lang="en-US" altLang="zh-TW" b="1" dirty="0" err="1"/>
              <a:t>niaap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, </a:t>
            </a:r>
            <a:r>
              <a:rPr lang="en-US" altLang="zh-TW" b="1" dirty="0" err="1"/>
              <a:t>kato</a:t>
            </a:r>
            <a:r>
              <a:rPr lang="en-US" altLang="zh-TW" b="1" dirty="0"/>
              <a:t> </a:t>
            </a:r>
            <a:r>
              <a:rPr lang="en-US" altLang="zh-TW" b="1" dirty="0" err="1"/>
              <a:t>na</a:t>
            </a:r>
            <a:r>
              <a:rPr lang="en-US" altLang="zh-TW" b="1" dirty="0"/>
              <a:t> rana </a:t>
            </a:r>
            <a:r>
              <a:rPr lang="en-US" altLang="zh-TW" b="1" dirty="0" err="1"/>
              <a:t>malayoan</a:t>
            </a:r>
            <a:r>
              <a:rPr lang="en-US" altLang="zh-TW" b="1" dirty="0"/>
              <a:t>. </a:t>
            </a:r>
            <a:r>
              <a:rPr lang="en-US" altLang="zh-TW" dirty="0"/>
              <a:t>He only stopped to pick up a drink before running off.</a:t>
            </a:r>
          </a:p>
          <a:p>
            <a:r>
              <a:rPr lang="en-US" altLang="zh-TW" dirty="0" err="1"/>
              <a:t>malayolayo</a:t>
            </a:r>
            <a:r>
              <a:rPr lang="en-US" altLang="zh-TW" dirty="0"/>
              <a:t>  [</a:t>
            </a:r>
            <a:r>
              <a:rPr lang="en-US" altLang="zh-TW" dirty="0" err="1"/>
              <a:t>malayolayo</a:t>
            </a:r>
            <a:r>
              <a:rPr lang="en-US" altLang="zh-TW" dirty="0"/>
              <a:t>]  V.  run. </a:t>
            </a:r>
            <a:r>
              <a:rPr lang="en-US" altLang="zh-TW" b="1" dirty="0" err="1"/>
              <a:t>kakoakoan</a:t>
            </a:r>
            <a:r>
              <a:rPr lang="en-US" altLang="zh-TW" b="1" dirty="0"/>
              <a:t> </a:t>
            </a:r>
            <a:r>
              <a:rPr lang="en-US" altLang="zh-TW" b="1" dirty="0" err="1"/>
              <a:t>ko</a:t>
            </a:r>
            <a:r>
              <a:rPr lang="en-US" altLang="zh-TW" b="1" dirty="0"/>
              <a:t> a </a:t>
            </a:r>
            <a:r>
              <a:rPr lang="en-US" altLang="zh-TW" b="1" dirty="0" err="1"/>
              <a:t>mawaz</a:t>
            </a:r>
            <a:r>
              <a:rPr lang="en-US" altLang="zh-TW" b="1" dirty="0"/>
              <a:t> am, to </a:t>
            </a:r>
            <a:r>
              <a:rPr lang="en-US" altLang="zh-TW" b="1" dirty="0" err="1"/>
              <a:t>ko</a:t>
            </a:r>
            <a:r>
              <a:rPr lang="en-US" altLang="zh-TW" b="1" dirty="0"/>
              <a:t> </a:t>
            </a:r>
            <a:r>
              <a:rPr lang="en-US" altLang="zh-TW" b="1" dirty="0" err="1"/>
              <a:t>malayolayo</a:t>
            </a:r>
            <a:r>
              <a:rPr lang="en-US" altLang="zh-TW" b="1" dirty="0"/>
              <a:t> a. </a:t>
            </a:r>
            <a:r>
              <a:rPr lang="en-US" altLang="zh-TW" dirty="0"/>
              <a:t>Even though I was pregnant, I ran.</a:t>
            </a:r>
          </a:p>
          <a:p>
            <a:r>
              <a:rPr lang="en-US" altLang="zh-TW" dirty="0" err="1"/>
              <a:t>mipalalayo</a:t>
            </a:r>
            <a:r>
              <a:rPr lang="en-US" altLang="zh-TW" dirty="0"/>
              <a:t>  [</a:t>
            </a:r>
            <a:r>
              <a:rPr lang="en-US" altLang="zh-TW" dirty="0" err="1"/>
              <a:t>mipalalayo</a:t>
            </a:r>
            <a:r>
              <a:rPr lang="en-US" altLang="zh-TW" dirty="0"/>
              <a:t>]  V.  run. </a:t>
            </a:r>
            <a:r>
              <a:rPr lang="en-US" altLang="zh-TW" b="1" dirty="0" err="1"/>
              <a:t>mipalalayo</a:t>
            </a:r>
            <a:r>
              <a:rPr lang="en-US" altLang="zh-TW" b="1" dirty="0"/>
              <a:t> </a:t>
            </a:r>
            <a:r>
              <a:rPr lang="en-US" altLang="zh-TW" b="1" dirty="0" err="1"/>
              <a:t>sira</a:t>
            </a:r>
            <a:r>
              <a:rPr lang="en-US" altLang="zh-TW" b="1" dirty="0"/>
              <a:t> a </a:t>
            </a:r>
            <a:r>
              <a:rPr lang="en-US" altLang="zh-TW" b="1" dirty="0" err="1"/>
              <a:t>mangay</a:t>
            </a:r>
            <a:r>
              <a:rPr lang="en-US" altLang="zh-TW" b="1" dirty="0"/>
              <a:t> do </a:t>
            </a:r>
            <a:r>
              <a:rPr lang="en-US" altLang="zh-TW" b="1" dirty="0" err="1"/>
              <a:t>gako</a:t>
            </a:r>
            <a:r>
              <a:rPr lang="en-US" altLang="zh-TW" b="1" dirty="0"/>
              <a:t>. </a:t>
            </a:r>
            <a:r>
              <a:rPr lang="en-US" altLang="zh-TW" dirty="0"/>
              <a:t>They all run to school.</a:t>
            </a:r>
          </a:p>
          <a:p>
            <a:r>
              <a:rPr lang="en-US" altLang="zh-TW" dirty="0" err="1"/>
              <a:t>nimalalayo</a:t>
            </a:r>
            <a:r>
              <a:rPr lang="en-US" altLang="zh-TW" dirty="0"/>
              <a:t>  [</a:t>
            </a:r>
            <a:r>
              <a:rPr lang="en-US" altLang="zh-TW" dirty="0" err="1"/>
              <a:t>nimalayo</a:t>
            </a:r>
            <a:r>
              <a:rPr lang="en-US" altLang="zh-TW" dirty="0"/>
              <a:t>]  V.  ran, have run away. </a:t>
            </a:r>
            <a:r>
              <a:rPr lang="en-US" altLang="zh-TW" b="1" dirty="0"/>
              <a:t>to </a:t>
            </a:r>
            <a:r>
              <a:rPr lang="en-US" altLang="zh-TW" b="1" dirty="0" err="1"/>
              <a:t>nga'anga'ah</a:t>
            </a:r>
            <a:r>
              <a:rPr lang="en-US" altLang="zh-TW" b="1" dirty="0"/>
              <a:t> </a:t>
            </a:r>
            <a:r>
              <a:rPr lang="en-US" altLang="zh-TW" b="1" dirty="0" err="1"/>
              <a:t>sira</a:t>
            </a:r>
            <a:r>
              <a:rPr lang="en-US" altLang="zh-TW" b="1" dirty="0"/>
              <a:t> a </a:t>
            </a:r>
            <a:r>
              <a:rPr lang="en-US" altLang="zh-TW" b="1" dirty="0" err="1"/>
              <a:t>nimalalayo</a:t>
            </a:r>
            <a:r>
              <a:rPr lang="en-US" altLang="zh-TW" b="1" dirty="0"/>
              <a:t> a. </a:t>
            </a:r>
            <a:r>
              <a:rPr lang="en-US" altLang="zh-TW" dirty="0"/>
              <a:t>They were panting hard because they ran. </a:t>
            </a:r>
            <a:r>
              <a:rPr lang="en-US" altLang="zh-TW" b="1" dirty="0" err="1"/>
              <a:t>asio</a:t>
            </a:r>
            <a:r>
              <a:rPr lang="en-US" altLang="zh-TW" b="1" dirty="0"/>
              <a:t> o </a:t>
            </a:r>
            <a:r>
              <a:rPr lang="en-US" altLang="zh-TW" b="1" dirty="0" err="1"/>
              <a:t>miziziak</a:t>
            </a:r>
            <a:r>
              <a:rPr lang="en-US" altLang="zh-TW" b="1" dirty="0"/>
              <a:t>, a </a:t>
            </a:r>
            <a:r>
              <a:rPr lang="en-US" altLang="zh-TW" b="1" dirty="0" err="1"/>
              <a:t>nimalalayo</a:t>
            </a:r>
            <a:r>
              <a:rPr lang="en-US" altLang="zh-TW" b="1" dirty="0"/>
              <a:t> rana. </a:t>
            </a:r>
            <a:r>
              <a:rPr lang="en-US" altLang="zh-TW" dirty="0"/>
              <a:t>There was no one to answer, because the people had all run away.</a:t>
            </a:r>
          </a:p>
          <a:p>
            <a:r>
              <a:rPr lang="en-US" altLang="zh-TW" dirty="0" err="1"/>
              <a:t>nipalalayo</a:t>
            </a:r>
            <a:r>
              <a:rPr lang="en-US" altLang="zh-TW" dirty="0"/>
              <a:t>  [</a:t>
            </a:r>
            <a:r>
              <a:rPr lang="en-US" altLang="zh-TW" dirty="0" err="1"/>
              <a:t>nipalalayo</a:t>
            </a:r>
            <a:r>
              <a:rPr lang="en-US" altLang="zh-TW" dirty="0"/>
              <a:t>]  V.  reason for running. </a:t>
            </a:r>
            <a:r>
              <a:rPr lang="en-US" altLang="zh-TW" b="1" dirty="0" err="1"/>
              <a:t>ikong</a:t>
            </a:r>
            <a:r>
              <a:rPr lang="en-US" altLang="zh-TW" b="1" dirty="0"/>
              <a:t> </a:t>
            </a:r>
            <a:r>
              <a:rPr lang="en-US" altLang="zh-TW" b="1" dirty="0" err="1"/>
              <a:t>mo</a:t>
            </a:r>
            <a:r>
              <a:rPr lang="en-US" altLang="zh-TW" b="1" dirty="0"/>
              <a:t> </a:t>
            </a:r>
            <a:r>
              <a:rPr lang="en-US" altLang="zh-TW" b="1" dirty="0" err="1"/>
              <a:t>nipalalayo</a:t>
            </a:r>
            <a:r>
              <a:rPr lang="en-US" altLang="zh-TW" b="1" dirty="0"/>
              <a:t>? </a:t>
            </a:r>
            <a:r>
              <a:rPr lang="en-US" altLang="zh-TW" dirty="0"/>
              <a:t>Why did you run?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0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6068" y="844296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Indonesian travel frog </a:t>
            </a:r>
            <a:r>
              <a:rPr lang="en-US" altLang="zh-TW" dirty="0" err="1" smtClean="0"/>
              <a:t>CALLed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印尼旅蛙來電了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Petualangan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katak</a:t>
            </a:r>
            <a:r>
              <a:rPr lang="en-US" altLang="zh-TW" dirty="0" smtClean="0"/>
              <a:t> di Indonesia</a:t>
            </a:r>
            <a:br>
              <a:rPr lang="en-US" altLang="zh-TW" dirty="0" smtClean="0"/>
            </a:br>
            <a:r>
              <a:rPr lang="en-US" altLang="zh-TW" dirty="0"/>
              <a:t>Innovative Curriculum of Digital Humanities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zh-TW" dirty="0"/>
              <a:t>數位人文創新課程典藏網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046" y="2346960"/>
            <a:ext cx="10058400" cy="4229100"/>
          </a:xfrm>
        </p:spPr>
        <p:txBody>
          <a:bodyPr/>
          <a:lstStyle/>
          <a:p>
            <a:r>
              <a:rPr lang="en-US" altLang="zh-TW" u="sng" dirty="0">
                <a:hlinkClick r:id="rId2"/>
              </a:rPr>
              <a:t>https://</a:t>
            </a:r>
            <a:r>
              <a:rPr lang="en-US" altLang="zh-TW" u="sng" dirty="0" smtClean="0">
                <a:hlinkClick r:id="rId2"/>
              </a:rPr>
              <a:t>www.youtube.com/playlist?list=PLQn99bzkJv9yDZbCZaQE4Sj23guoQ9AVu</a:t>
            </a:r>
            <a:endParaRPr lang="en-US" altLang="zh-TW" u="sng" dirty="0" smtClean="0"/>
          </a:p>
          <a:p>
            <a:r>
              <a:rPr lang="en-US" altLang="zh-TW" u="sng" dirty="0">
                <a:hlinkClick r:id="rId3"/>
              </a:rPr>
              <a:t>http://icdh.dlll.nccu.edu.tw/handle/getcdb/352472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00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4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Agent focus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ko</a:t>
            </a:r>
            <a:r>
              <a:rPr lang="en-US" altLang="zh-TW" dirty="0"/>
              <a:t> </a:t>
            </a:r>
            <a:r>
              <a:rPr lang="en-US" altLang="zh-TW" dirty="0" err="1"/>
              <a:t>miyop</a:t>
            </a:r>
            <a:r>
              <a:rPr lang="en-US" altLang="zh-TW" dirty="0"/>
              <a:t> so </a:t>
            </a:r>
            <a:r>
              <a:rPr lang="en-US" altLang="zh-TW" dirty="0" err="1"/>
              <a:t>asoy</a:t>
            </a:r>
            <a:r>
              <a:rPr lang="en-US" altLang="zh-TW" dirty="0"/>
              <a:t> no </a:t>
            </a:r>
            <a:r>
              <a:rPr lang="en-US" altLang="zh-TW" dirty="0" err="1"/>
              <a:t>tobwo</a:t>
            </a:r>
            <a:r>
              <a:rPr lang="en-US" altLang="zh-TW" dirty="0"/>
              <a:t>. </a:t>
            </a:r>
          </a:p>
          <a:p>
            <a:r>
              <a:rPr lang="zh-TW" altLang="en-US" dirty="0" smtClean="0"/>
              <a:t>我</a:t>
            </a:r>
            <a:r>
              <a:rPr lang="zh-TW" altLang="en-US" dirty="0"/>
              <a:t>在喝大葉毛蕨湯。 </a:t>
            </a:r>
          </a:p>
          <a:p>
            <a:r>
              <a:rPr lang="en-US" altLang="zh-TW" dirty="0" err="1"/>
              <a:t>ko</a:t>
            </a:r>
            <a:r>
              <a:rPr lang="en-US" altLang="zh-TW" dirty="0"/>
              <a:t> </a:t>
            </a:r>
            <a:r>
              <a:rPr lang="en-US" altLang="zh-TW" dirty="0" err="1"/>
              <a:t>koman</a:t>
            </a:r>
            <a:r>
              <a:rPr lang="en-US" altLang="zh-TW" dirty="0"/>
              <a:t> so </a:t>
            </a:r>
            <a:r>
              <a:rPr lang="en-US" altLang="zh-TW" dirty="0" err="1"/>
              <a:t>wakay</a:t>
            </a:r>
            <a:r>
              <a:rPr lang="en-US" altLang="zh-TW" dirty="0"/>
              <a:t>. </a:t>
            </a:r>
          </a:p>
          <a:p>
            <a:r>
              <a:rPr lang="zh-TW" altLang="en-US" dirty="0" smtClean="0"/>
              <a:t>我</a:t>
            </a:r>
            <a:r>
              <a:rPr lang="zh-TW" altLang="en-US" dirty="0"/>
              <a:t>正在吃地瓜。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48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Patient focus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tayoen</a:t>
            </a:r>
            <a:r>
              <a:rPr lang="en-US" altLang="zh-TW" dirty="0"/>
              <a:t> </a:t>
            </a:r>
            <a:r>
              <a:rPr lang="en-US" altLang="zh-TW" dirty="0" err="1"/>
              <a:t>mo</a:t>
            </a:r>
            <a:r>
              <a:rPr lang="en-US" altLang="zh-TW" dirty="0"/>
              <a:t> do </a:t>
            </a:r>
            <a:r>
              <a:rPr lang="en-US" altLang="zh-TW" dirty="0" err="1"/>
              <a:t>alavat</a:t>
            </a:r>
            <a:r>
              <a:rPr lang="en-US" altLang="zh-TW" dirty="0"/>
              <a:t> </a:t>
            </a:r>
            <a:r>
              <a:rPr lang="en-US" altLang="zh-TW" dirty="0" err="1"/>
              <a:t>mo</a:t>
            </a:r>
            <a:r>
              <a:rPr lang="en-US" altLang="zh-TW" dirty="0"/>
              <a:t> o </a:t>
            </a:r>
            <a:r>
              <a:rPr lang="en-US" altLang="zh-TW" dirty="0" err="1"/>
              <a:t>ya</a:t>
            </a:r>
            <a:r>
              <a:rPr lang="en-US" altLang="zh-TW" dirty="0"/>
              <a:t>.</a:t>
            </a:r>
          </a:p>
          <a:p>
            <a:r>
              <a:rPr lang="zh-TW" altLang="en-US" dirty="0" smtClean="0"/>
              <a:t>把</a:t>
            </a:r>
            <a:r>
              <a:rPr lang="zh-TW" altLang="en-US" dirty="0"/>
              <a:t>這個藏在你的口袋裡。</a:t>
            </a:r>
          </a:p>
          <a:p>
            <a:r>
              <a:rPr lang="en-US" altLang="zh-TW" dirty="0" err="1"/>
              <a:t>ageken</a:t>
            </a:r>
            <a:r>
              <a:rPr lang="en-US" altLang="zh-TW" dirty="0"/>
              <a:t> </a:t>
            </a:r>
            <a:r>
              <a:rPr lang="en-US" altLang="zh-TW" dirty="0" err="1"/>
              <a:t>mo</a:t>
            </a:r>
            <a:r>
              <a:rPr lang="en-US" altLang="zh-TW" dirty="0"/>
              <a:t> o </a:t>
            </a:r>
            <a:r>
              <a:rPr lang="en-US" altLang="zh-TW" dirty="0" err="1"/>
              <a:t>ranom</a:t>
            </a:r>
            <a:r>
              <a:rPr lang="en-US" altLang="zh-TW" dirty="0"/>
              <a:t>. </a:t>
            </a:r>
          </a:p>
          <a:p>
            <a:r>
              <a:rPr lang="zh-TW" altLang="en-US" dirty="0" smtClean="0"/>
              <a:t>你</a:t>
            </a:r>
            <a:r>
              <a:rPr lang="zh-TW" altLang="en-US" dirty="0"/>
              <a:t>把水喝光。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9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Location focus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botbotan</a:t>
            </a:r>
            <a:r>
              <a:rPr lang="en-US" altLang="zh-TW" dirty="0"/>
              <a:t> </a:t>
            </a:r>
            <a:r>
              <a:rPr lang="en-US" altLang="zh-TW" dirty="0" err="1"/>
              <a:t>ko</a:t>
            </a:r>
            <a:r>
              <a:rPr lang="en-US" altLang="zh-TW" dirty="0"/>
              <a:t> o </a:t>
            </a:r>
            <a:r>
              <a:rPr lang="en-US" altLang="zh-TW" dirty="0" err="1"/>
              <a:t>ovan</a:t>
            </a:r>
            <a:r>
              <a:rPr lang="en-US" altLang="zh-TW" dirty="0"/>
              <a:t> mo. </a:t>
            </a:r>
          </a:p>
          <a:p>
            <a:r>
              <a:rPr lang="zh-TW" altLang="en-US" dirty="0" smtClean="0"/>
              <a:t>我</a:t>
            </a:r>
            <a:r>
              <a:rPr lang="zh-TW" altLang="en-US" dirty="0"/>
              <a:t>幫你拔白頭髮。 </a:t>
            </a:r>
          </a:p>
          <a:p>
            <a:r>
              <a:rPr lang="en-US" altLang="zh-TW" dirty="0" err="1"/>
              <a:t>ko</a:t>
            </a:r>
            <a:r>
              <a:rPr lang="en-US" altLang="zh-TW" dirty="0"/>
              <a:t> </a:t>
            </a:r>
            <a:r>
              <a:rPr lang="en-US" altLang="zh-TW" dirty="0" err="1"/>
              <a:t>na</a:t>
            </a:r>
            <a:r>
              <a:rPr lang="en-US" altLang="zh-TW" dirty="0"/>
              <a:t> </a:t>
            </a:r>
            <a:r>
              <a:rPr lang="en-US" altLang="zh-TW" dirty="0" err="1"/>
              <a:t>bakbakan</a:t>
            </a:r>
            <a:r>
              <a:rPr lang="en-US" altLang="zh-TW" dirty="0"/>
              <a:t> o </a:t>
            </a:r>
            <a:r>
              <a:rPr lang="en-US" altLang="zh-TW" dirty="0" err="1"/>
              <a:t>atang</a:t>
            </a:r>
            <a:r>
              <a:rPr lang="en-US" altLang="zh-TW" dirty="0"/>
              <a:t> </a:t>
            </a:r>
            <a:r>
              <a:rPr lang="en-US" altLang="zh-TW" dirty="0" err="1"/>
              <a:t>mo</a:t>
            </a:r>
            <a:r>
              <a:rPr lang="en-US" altLang="zh-TW" dirty="0"/>
              <a:t>! </a:t>
            </a:r>
          </a:p>
          <a:p>
            <a:r>
              <a:rPr lang="zh-TW" altLang="en-US" dirty="0" smtClean="0"/>
              <a:t>我</a:t>
            </a:r>
            <a:r>
              <a:rPr lang="zh-TW" altLang="en-US" dirty="0"/>
              <a:t>打你屁股哦</a:t>
            </a:r>
            <a:r>
              <a:rPr lang="en-US" altLang="zh-TW" dirty="0"/>
              <a:t>!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28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2998</Words>
  <Application>Microsoft Office PowerPoint</Application>
  <PresentationFormat>寬螢幕</PresentationFormat>
  <Paragraphs>487</Paragraphs>
  <Slides>61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7" baseType="lpstr">
      <vt:lpstr>Microsoft JhengHei UI</vt:lpstr>
      <vt:lpstr>新細明體</vt:lpstr>
      <vt:lpstr>Arial</vt:lpstr>
      <vt:lpstr>Segoe Print</vt:lpstr>
      <vt:lpstr>Times New Roman</vt:lpstr>
      <vt:lpstr>Nature Illustration 16x9</vt:lpstr>
      <vt:lpstr>語言學奧林匹亞競賽選手培訓</vt:lpstr>
      <vt:lpstr>Linguistic typology and fieldwork</vt:lpstr>
      <vt:lpstr>PowerPoint 簡報</vt:lpstr>
      <vt:lpstr>Linguistic features of Western Austronesian Languages </vt:lpstr>
      <vt:lpstr>PowerPoint 簡報</vt:lpstr>
      <vt:lpstr>PowerPoint 簡報</vt:lpstr>
      <vt:lpstr>Agent focus</vt:lpstr>
      <vt:lpstr>Patient focus</vt:lpstr>
      <vt:lpstr>Location focus</vt:lpstr>
      <vt:lpstr>Instrument focus</vt:lpstr>
      <vt:lpstr>Organization </vt:lpstr>
      <vt:lpstr>Lexical iconicity in Tagalog</vt:lpstr>
      <vt:lpstr>Is /i/ small and /a/ big for size-symbolism?</vt:lpstr>
      <vt:lpstr>Image iconicity: unproductive infix –ag- or –al-</vt:lpstr>
      <vt:lpstr>Image iconicity: sound symbolism /k/</vt:lpstr>
      <vt:lpstr>Image iconicity: sound symbolism /ng/</vt:lpstr>
      <vt:lpstr>Image iconicity: sound symbolism of vowels</vt:lpstr>
      <vt:lpstr>A five-vowel chart</vt:lpstr>
      <vt:lpstr>Austronesian root theory and sound-symbolic ablaut</vt:lpstr>
      <vt:lpstr>Diagrammatic iconicity-reduplication</vt:lpstr>
      <vt:lpstr>Diagrammatic iconicity-reduplication</vt:lpstr>
      <vt:lpstr>Diagrammatic iconicity- Expressive (ideophones)</vt:lpstr>
      <vt:lpstr>Gestalt symbolism: word constellations</vt:lpstr>
      <vt:lpstr>Exercise 1 </vt:lpstr>
      <vt:lpstr>Describe the relationship between vowel quality and the meaning of the hitting sound</vt:lpstr>
      <vt:lpstr>達悟語語法概論(何德華、董瑪女2016: 45)</vt:lpstr>
      <vt:lpstr>Which vowel sounds deep? /e/ or /o/?</vt:lpstr>
      <vt:lpstr>Numbers in Yami</vt:lpstr>
      <vt:lpstr>Counting </vt:lpstr>
      <vt:lpstr>Counting numbers above ten</vt:lpstr>
      <vt:lpstr>Exercise 2</vt:lpstr>
      <vt:lpstr>Yami New Testament Dictionary</vt:lpstr>
      <vt:lpstr>Yami New Testament Dictionary</vt:lpstr>
      <vt:lpstr>Yami New Testament Dictionary</vt:lpstr>
      <vt:lpstr>Yami New Testament Dictionary</vt:lpstr>
      <vt:lpstr>Translation </vt:lpstr>
      <vt:lpstr>Answers </vt:lpstr>
      <vt:lpstr>Indonesian active and passive verbs</vt:lpstr>
      <vt:lpstr>Indonesian active vs. passive voice</vt:lpstr>
      <vt:lpstr>Separate the root from the prefix in Indonesian</vt:lpstr>
      <vt:lpstr>Nasal assimilation and substitution</vt:lpstr>
      <vt:lpstr>The symbol N- of the prefix meN- has various values depending on the initial letter of the root to which meN- is added</vt:lpstr>
      <vt:lpstr>Indonesian consonants</vt:lpstr>
      <vt:lpstr>Exercise:  Change the active verbs meN- to passive di-</vt:lpstr>
      <vt:lpstr>Answers</vt:lpstr>
      <vt:lpstr>N=m</vt:lpstr>
      <vt:lpstr>N=n</vt:lpstr>
      <vt:lpstr>N=ng</vt:lpstr>
      <vt:lpstr>N=m, p is dropped</vt:lpstr>
      <vt:lpstr>N=n, t is dropped</vt:lpstr>
      <vt:lpstr>N= ny, s is dropped</vt:lpstr>
      <vt:lpstr>N=ng, k is dropped</vt:lpstr>
      <vt:lpstr>N=zero (roots beginning with r, l, y, w, m, n, ng)</vt:lpstr>
      <vt:lpstr>Exercise 3</vt:lpstr>
      <vt:lpstr>Find the rule of maN- in Yami Rau &amp; Dong (2006) Yami texts with reference grammar and dictionary. Taipei: Academia Sinica</vt:lpstr>
      <vt:lpstr>Answers</vt:lpstr>
      <vt:lpstr>PowerPoint 簡報</vt:lpstr>
      <vt:lpstr>Yami websites 達悟語網站</vt:lpstr>
      <vt:lpstr>MOOC: prefabricated learning in Indonesian</vt:lpstr>
      <vt:lpstr> Indonesian travel frog CALLed (印尼旅蛙來電了) Petualangan katak di Indonesia Innovative Curriculum of Digital Humanities  (數位人文創新課程典藏網)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2016-06-18T07:12:55Z</dcterms:created>
  <dcterms:modified xsi:type="dcterms:W3CDTF">2019-07-12T00:30:49Z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